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2"/>
  </p:notesMasterIdLst>
  <p:sldIdLst>
    <p:sldId id="256" r:id="rId2"/>
    <p:sldId id="273" r:id="rId3"/>
    <p:sldId id="275" r:id="rId4"/>
    <p:sldId id="262" r:id="rId5"/>
    <p:sldId id="289" r:id="rId6"/>
    <p:sldId id="281" r:id="rId7"/>
    <p:sldId id="264" r:id="rId8"/>
    <p:sldId id="285" r:id="rId9"/>
    <p:sldId id="278" r:id="rId10"/>
    <p:sldId id="279" r:id="rId11"/>
    <p:sldId id="283" r:id="rId12"/>
    <p:sldId id="284" r:id="rId13"/>
    <p:sldId id="286" r:id="rId14"/>
    <p:sldId id="287" r:id="rId15"/>
    <p:sldId id="288" r:id="rId16"/>
    <p:sldId id="280" r:id="rId17"/>
    <p:sldId id="276" r:id="rId18"/>
    <p:sldId id="277" r:id="rId19"/>
    <p:sldId id="282"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307" y="8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8B2291-792E-4699-B56E-328215FD8DEB}"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6F3AD786-7164-4EA5-8B4C-E02794240BAA}">
      <dgm:prSet/>
      <dgm:spPr/>
      <dgm:t>
        <a:bodyPr/>
        <a:lstStyle/>
        <a:p>
          <a:r>
            <a:rPr lang="en-US" dirty="0"/>
            <a:t>Data visualization </a:t>
          </a:r>
          <a:r>
            <a:rPr lang="en-US" dirty="0">
              <a:latin typeface="Calibri Light"/>
            </a:rPr>
            <a:t>is</a:t>
          </a:r>
          <a:r>
            <a:rPr lang="en-US" dirty="0"/>
            <a:t> nothing but visual representation of the collected data which makes easy to understand.</a:t>
          </a:r>
        </a:p>
      </dgm:t>
    </dgm:pt>
    <dgm:pt modelId="{36EA5AEC-D16E-4DF8-A75A-45F95EC51557}" type="parTrans" cxnId="{1C18D986-FB9C-422D-92E8-6B3D675E9F41}">
      <dgm:prSet/>
      <dgm:spPr/>
      <dgm:t>
        <a:bodyPr/>
        <a:lstStyle/>
        <a:p>
          <a:endParaRPr lang="en-US"/>
        </a:p>
      </dgm:t>
    </dgm:pt>
    <dgm:pt modelId="{52C0D636-DE5F-4FEC-9C9B-B550DF8523EB}" type="sibTrans" cxnId="{1C18D986-FB9C-422D-92E8-6B3D675E9F41}">
      <dgm:prSet/>
      <dgm:spPr/>
      <dgm:t>
        <a:bodyPr/>
        <a:lstStyle/>
        <a:p>
          <a:endParaRPr lang="en-US"/>
        </a:p>
      </dgm:t>
    </dgm:pt>
    <dgm:pt modelId="{C4C90B4B-DD66-46C0-ABD0-83521B13E249}">
      <dgm:prSet/>
      <dgm:spPr/>
      <dgm:t>
        <a:bodyPr/>
        <a:lstStyle/>
        <a:p>
          <a:pPr rtl="0"/>
          <a:r>
            <a:rPr lang="en-US" dirty="0"/>
            <a:t>We use Power BI to</a:t>
          </a:r>
          <a:r>
            <a:rPr lang="en-US" dirty="0">
              <a:latin typeface="Calibri Light"/>
            </a:rPr>
            <a:t> represent</a:t>
          </a:r>
          <a:r>
            <a:rPr lang="en-US" dirty="0"/>
            <a:t> the data in the form of graph, pie charts, cards, tables etc... to represent the data. </a:t>
          </a:r>
        </a:p>
      </dgm:t>
    </dgm:pt>
    <dgm:pt modelId="{28028E0B-2697-4A49-89B5-047CE78D795A}" type="parTrans" cxnId="{8E166173-6716-40A3-89EA-8C14E41DD01A}">
      <dgm:prSet/>
      <dgm:spPr/>
      <dgm:t>
        <a:bodyPr/>
        <a:lstStyle/>
        <a:p>
          <a:endParaRPr lang="en-US"/>
        </a:p>
      </dgm:t>
    </dgm:pt>
    <dgm:pt modelId="{E64162C6-4CEE-4554-93A0-1661BAC437FB}" type="sibTrans" cxnId="{8E166173-6716-40A3-89EA-8C14E41DD01A}">
      <dgm:prSet/>
      <dgm:spPr/>
      <dgm:t>
        <a:bodyPr/>
        <a:lstStyle/>
        <a:p>
          <a:endParaRPr lang="en-US"/>
        </a:p>
      </dgm:t>
    </dgm:pt>
    <dgm:pt modelId="{1630943E-5AF5-4F4C-B6A3-82F2E09261F7}" type="pres">
      <dgm:prSet presAssocID="{728B2291-792E-4699-B56E-328215FD8DEB}" presName="hierChild1" presStyleCnt="0">
        <dgm:presLayoutVars>
          <dgm:chPref val="1"/>
          <dgm:dir/>
          <dgm:animOne val="branch"/>
          <dgm:animLvl val="lvl"/>
          <dgm:resizeHandles/>
        </dgm:presLayoutVars>
      </dgm:prSet>
      <dgm:spPr/>
    </dgm:pt>
    <dgm:pt modelId="{EC89E523-1575-473B-BA84-E1EEA088AE92}" type="pres">
      <dgm:prSet presAssocID="{6F3AD786-7164-4EA5-8B4C-E02794240BAA}" presName="hierRoot1" presStyleCnt="0"/>
      <dgm:spPr/>
    </dgm:pt>
    <dgm:pt modelId="{22479B94-BBBF-4524-9877-516FA5E50C3D}" type="pres">
      <dgm:prSet presAssocID="{6F3AD786-7164-4EA5-8B4C-E02794240BAA}" presName="composite" presStyleCnt="0"/>
      <dgm:spPr/>
    </dgm:pt>
    <dgm:pt modelId="{E8D0DF94-0F49-4BF2-8F63-4479D67B4CC7}" type="pres">
      <dgm:prSet presAssocID="{6F3AD786-7164-4EA5-8B4C-E02794240BAA}" presName="background" presStyleLbl="node0" presStyleIdx="0" presStyleCnt="2"/>
      <dgm:spPr/>
    </dgm:pt>
    <dgm:pt modelId="{DE4862F5-7B08-490B-B6EB-F7D2C9F7A00A}" type="pres">
      <dgm:prSet presAssocID="{6F3AD786-7164-4EA5-8B4C-E02794240BAA}" presName="text" presStyleLbl="fgAcc0" presStyleIdx="0" presStyleCnt="2">
        <dgm:presLayoutVars>
          <dgm:chPref val="3"/>
        </dgm:presLayoutVars>
      </dgm:prSet>
      <dgm:spPr/>
    </dgm:pt>
    <dgm:pt modelId="{209E20E6-65A8-4956-AAD2-1E8839A2BE68}" type="pres">
      <dgm:prSet presAssocID="{6F3AD786-7164-4EA5-8B4C-E02794240BAA}" presName="hierChild2" presStyleCnt="0"/>
      <dgm:spPr/>
    </dgm:pt>
    <dgm:pt modelId="{DE95F74B-B80B-47F9-A8E3-8658C5FBEDFC}" type="pres">
      <dgm:prSet presAssocID="{C4C90B4B-DD66-46C0-ABD0-83521B13E249}" presName="hierRoot1" presStyleCnt="0"/>
      <dgm:spPr/>
    </dgm:pt>
    <dgm:pt modelId="{6FDB95EE-4497-4F63-AF77-66334C401C3E}" type="pres">
      <dgm:prSet presAssocID="{C4C90B4B-DD66-46C0-ABD0-83521B13E249}" presName="composite" presStyleCnt="0"/>
      <dgm:spPr/>
    </dgm:pt>
    <dgm:pt modelId="{4C0684BE-4353-4F7A-89FB-C8D05F997AF5}" type="pres">
      <dgm:prSet presAssocID="{C4C90B4B-DD66-46C0-ABD0-83521B13E249}" presName="background" presStyleLbl="node0" presStyleIdx="1" presStyleCnt="2"/>
      <dgm:spPr/>
    </dgm:pt>
    <dgm:pt modelId="{BE195117-3245-448E-A87C-F14DBB05666F}" type="pres">
      <dgm:prSet presAssocID="{C4C90B4B-DD66-46C0-ABD0-83521B13E249}" presName="text" presStyleLbl="fgAcc0" presStyleIdx="1" presStyleCnt="2">
        <dgm:presLayoutVars>
          <dgm:chPref val="3"/>
        </dgm:presLayoutVars>
      </dgm:prSet>
      <dgm:spPr/>
    </dgm:pt>
    <dgm:pt modelId="{C74D1442-85F7-45BB-8DD9-CB02770A6B23}" type="pres">
      <dgm:prSet presAssocID="{C4C90B4B-DD66-46C0-ABD0-83521B13E249}" presName="hierChild2" presStyleCnt="0"/>
      <dgm:spPr/>
    </dgm:pt>
  </dgm:ptLst>
  <dgm:cxnLst>
    <dgm:cxn modelId="{F5C4342F-CCCA-4DD1-993A-78C0CA8EAFCC}" type="presOf" srcId="{728B2291-792E-4699-B56E-328215FD8DEB}" destId="{1630943E-5AF5-4F4C-B6A3-82F2E09261F7}" srcOrd="0" destOrd="0" presId="urn:microsoft.com/office/officeart/2005/8/layout/hierarchy1"/>
    <dgm:cxn modelId="{EDA2ED33-4CCE-4930-9A50-ACA5FA4A9203}" type="presOf" srcId="{6F3AD786-7164-4EA5-8B4C-E02794240BAA}" destId="{DE4862F5-7B08-490B-B6EB-F7D2C9F7A00A}" srcOrd="0" destOrd="0" presId="urn:microsoft.com/office/officeart/2005/8/layout/hierarchy1"/>
    <dgm:cxn modelId="{8E166173-6716-40A3-89EA-8C14E41DD01A}" srcId="{728B2291-792E-4699-B56E-328215FD8DEB}" destId="{C4C90B4B-DD66-46C0-ABD0-83521B13E249}" srcOrd="1" destOrd="0" parTransId="{28028E0B-2697-4A49-89B5-047CE78D795A}" sibTransId="{E64162C6-4CEE-4554-93A0-1661BAC437FB}"/>
    <dgm:cxn modelId="{1C18D986-FB9C-422D-92E8-6B3D675E9F41}" srcId="{728B2291-792E-4699-B56E-328215FD8DEB}" destId="{6F3AD786-7164-4EA5-8B4C-E02794240BAA}" srcOrd="0" destOrd="0" parTransId="{36EA5AEC-D16E-4DF8-A75A-45F95EC51557}" sibTransId="{52C0D636-DE5F-4FEC-9C9B-B550DF8523EB}"/>
    <dgm:cxn modelId="{A27A46A8-4965-4ADC-82C2-7682A49A9686}" type="presOf" srcId="{C4C90B4B-DD66-46C0-ABD0-83521B13E249}" destId="{BE195117-3245-448E-A87C-F14DBB05666F}" srcOrd="0" destOrd="0" presId="urn:microsoft.com/office/officeart/2005/8/layout/hierarchy1"/>
    <dgm:cxn modelId="{816423D1-243E-4C0E-9231-1FE177EC0B57}" type="presParOf" srcId="{1630943E-5AF5-4F4C-B6A3-82F2E09261F7}" destId="{EC89E523-1575-473B-BA84-E1EEA088AE92}" srcOrd="0" destOrd="0" presId="urn:microsoft.com/office/officeart/2005/8/layout/hierarchy1"/>
    <dgm:cxn modelId="{7113C7C5-4278-4081-AFEC-8D3F95160BDA}" type="presParOf" srcId="{EC89E523-1575-473B-BA84-E1EEA088AE92}" destId="{22479B94-BBBF-4524-9877-516FA5E50C3D}" srcOrd="0" destOrd="0" presId="urn:microsoft.com/office/officeart/2005/8/layout/hierarchy1"/>
    <dgm:cxn modelId="{8AADC9A6-64D0-491F-B0DC-064CD307E189}" type="presParOf" srcId="{22479B94-BBBF-4524-9877-516FA5E50C3D}" destId="{E8D0DF94-0F49-4BF2-8F63-4479D67B4CC7}" srcOrd="0" destOrd="0" presId="urn:microsoft.com/office/officeart/2005/8/layout/hierarchy1"/>
    <dgm:cxn modelId="{64CA9F0A-F87E-415A-AE24-C1A1ACA29B34}" type="presParOf" srcId="{22479B94-BBBF-4524-9877-516FA5E50C3D}" destId="{DE4862F5-7B08-490B-B6EB-F7D2C9F7A00A}" srcOrd="1" destOrd="0" presId="urn:microsoft.com/office/officeart/2005/8/layout/hierarchy1"/>
    <dgm:cxn modelId="{098DF9D9-E742-40F2-B22C-0143A8635FC1}" type="presParOf" srcId="{EC89E523-1575-473B-BA84-E1EEA088AE92}" destId="{209E20E6-65A8-4956-AAD2-1E8839A2BE68}" srcOrd="1" destOrd="0" presId="urn:microsoft.com/office/officeart/2005/8/layout/hierarchy1"/>
    <dgm:cxn modelId="{E4517AEF-BA7A-4BDA-AC31-2F01E784EA82}" type="presParOf" srcId="{1630943E-5AF5-4F4C-B6A3-82F2E09261F7}" destId="{DE95F74B-B80B-47F9-A8E3-8658C5FBEDFC}" srcOrd="1" destOrd="0" presId="urn:microsoft.com/office/officeart/2005/8/layout/hierarchy1"/>
    <dgm:cxn modelId="{6C3AD441-8A59-4A1E-8F6A-F94646FEF904}" type="presParOf" srcId="{DE95F74B-B80B-47F9-A8E3-8658C5FBEDFC}" destId="{6FDB95EE-4497-4F63-AF77-66334C401C3E}" srcOrd="0" destOrd="0" presId="urn:microsoft.com/office/officeart/2005/8/layout/hierarchy1"/>
    <dgm:cxn modelId="{5CDD3E70-8EE9-46D1-A5EE-9D34E4F1EC74}" type="presParOf" srcId="{6FDB95EE-4497-4F63-AF77-66334C401C3E}" destId="{4C0684BE-4353-4F7A-89FB-C8D05F997AF5}" srcOrd="0" destOrd="0" presId="urn:microsoft.com/office/officeart/2005/8/layout/hierarchy1"/>
    <dgm:cxn modelId="{EEBB825E-377D-4D95-915D-F0300F6A4CDC}" type="presParOf" srcId="{6FDB95EE-4497-4F63-AF77-66334C401C3E}" destId="{BE195117-3245-448E-A87C-F14DBB05666F}" srcOrd="1" destOrd="0" presId="urn:microsoft.com/office/officeart/2005/8/layout/hierarchy1"/>
    <dgm:cxn modelId="{B9BB361C-6E46-49FF-A6D6-19940CA1789D}" type="presParOf" srcId="{DE95F74B-B80B-47F9-A8E3-8658C5FBEDFC}" destId="{C74D1442-85F7-45BB-8DD9-CB02770A6B2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D0DF94-0F49-4BF2-8F63-4479D67B4CC7}">
      <dsp:nvSpPr>
        <dsp:cNvPr id="0" name=""/>
        <dsp:cNvSpPr/>
      </dsp:nvSpPr>
      <dsp:spPr>
        <a:xfrm>
          <a:off x="1283"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4862F5-7B08-490B-B6EB-F7D2C9F7A00A}">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Data visualization </a:t>
          </a:r>
          <a:r>
            <a:rPr lang="en-US" sz="2900" kern="1200" dirty="0">
              <a:latin typeface="Calibri Light"/>
            </a:rPr>
            <a:t>is</a:t>
          </a:r>
          <a:r>
            <a:rPr lang="en-US" sz="2900" kern="1200" dirty="0"/>
            <a:t> nothing but visual representation of the collected data which makes easy to understand.</a:t>
          </a:r>
        </a:p>
      </dsp:txBody>
      <dsp:txXfrm>
        <a:off x="585701" y="1066737"/>
        <a:ext cx="4337991" cy="2693452"/>
      </dsp:txXfrm>
    </dsp:sp>
    <dsp:sp modelId="{4C0684BE-4353-4F7A-89FB-C8D05F997AF5}">
      <dsp:nvSpPr>
        <dsp:cNvPr id="0" name=""/>
        <dsp:cNvSpPr/>
      </dsp:nvSpPr>
      <dsp:spPr>
        <a:xfrm>
          <a:off x="5508110"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195117-3245-448E-A87C-F14DBB05666F}">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dirty="0"/>
            <a:t>We use Power BI to</a:t>
          </a:r>
          <a:r>
            <a:rPr lang="en-US" sz="2900" kern="1200" dirty="0">
              <a:latin typeface="Calibri Light"/>
            </a:rPr>
            <a:t> represent</a:t>
          </a:r>
          <a:r>
            <a:rPr lang="en-US" sz="2900" kern="1200" dirty="0"/>
            <a:t> the data in the form of graph, pie charts, cards, tables etc... to represent the data. </a:t>
          </a:r>
        </a:p>
      </dsp:txBody>
      <dsp:txXfrm>
        <a:off x="6092527" y="1066737"/>
        <a:ext cx="4337991" cy="26934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5"/>
    </inkml:context>
    <inkml:brush xml:id="br0">
      <inkml:brushProperty name="width" value="0.1" units="cm"/>
      <inkml:brushProperty name="height" value="0.1" units="cm"/>
    </inkml:brush>
  </inkml:definitions>
  <inkml:trace contextRef="#ctx0" brushRef="#br0">6784 4032 16383 0 0,'0'0'0'0'0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6"/>
    </inkml:context>
    <inkml:brush xml:id="br0">
      <inkml:brushProperty name="width" value="0.1" units="cm"/>
      <inkml:brushProperty name="height" value="0.1" units="cm"/>
    </inkml:brush>
  </inkml:definitions>
  <inkml:trace contextRef="#ctx0" brushRef="#br0">6784 4032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7"/>
    </inkml:context>
    <inkml:brush xml:id="br0">
      <inkml:brushProperty name="width" value="0.1" units="cm"/>
      <inkml:brushProperty name="height" value="0.1" units="cm"/>
    </inkml:brush>
  </inkml:definitions>
  <inkml:trace contextRef="#ctx0" brushRef="#br0">6784 4032 16383 0 0,'0'0'0'0'0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05-17T03:04:48.428"/>
    </inkml:context>
    <inkml:brush xml:id="br0">
      <inkml:brushProperty name="width" value="0.1" units="cm"/>
      <inkml:brushProperty name="height" value="0.1" units="cm"/>
    </inkml:brush>
  </inkml:definitions>
  <inkml:trace contextRef="#ctx0" brushRef="#br0">6784 4032 16383 0 0,'0'0'0'0'0</inkml:trace>
</inkml:ink>
</file>

<file path=ppt/media/image1.jpe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8A6B93-A1DE-4427-BB07-3B11B444DE1B}" type="datetimeFigureOut">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749EE3-6F74-4C1E-9C48-51048DAAB5FA}" type="slidenum">
              <a:t>‹#›</a:t>
            </a:fld>
            <a:endParaRPr lang="en-US"/>
          </a:p>
        </p:txBody>
      </p:sp>
    </p:spTree>
    <p:extLst>
      <p:ext uri="{BB962C8B-B14F-4D97-AF65-F5344CB8AC3E}">
        <p14:creationId xmlns:p14="http://schemas.microsoft.com/office/powerpoint/2010/main" val="2191164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749EE3-6F74-4C1E-9C48-51048DAAB5FA}" type="slidenum">
              <a:rPr lang="en-US" smtClean="0"/>
              <a:t>5</a:t>
            </a:fld>
            <a:endParaRPr lang="en-US"/>
          </a:p>
        </p:txBody>
      </p:sp>
    </p:spTree>
    <p:extLst>
      <p:ext uri="{BB962C8B-B14F-4D97-AF65-F5344CB8AC3E}">
        <p14:creationId xmlns:p14="http://schemas.microsoft.com/office/powerpoint/2010/main" val="3733467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29358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13343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69713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56100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18740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77826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4331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08265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70979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56794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62824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54341525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customXml" Target="../ink/ink4.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Graphical user interface, chart&#10;&#10;Description automatically generated">
            <a:extLst>
              <a:ext uri="{FF2B5EF4-FFF2-40B4-BE49-F238E27FC236}">
                <a16:creationId xmlns:a16="http://schemas.microsoft.com/office/drawing/2014/main" id="{3BF10684-6E5C-1C54-C0DF-ACFC3D345045}"/>
              </a:ext>
            </a:extLst>
          </p:cNvPr>
          <p:cNvPicPr>
            <a:picLocks noChangeAspect="1"/>
          </p:cNvPicPr>
          <p:nvPr/>
        </p:nvPicPr>
        <p:blipFill rotWithShape="1">
          <a:blip r:embed="rId2">
            <a:alphaModFix amt="50000"/>
          </a:blip>
          <a:srcRect t="15730"/>
          <a:stretch/>
        </p:blipFill>
        <p:spPr>
          <a:xfrm>
            <a:off x="20" y="10"/>
            <a:ext cx="12191980" cy="6857990"/>
          </a:xfrm>
          <a:prstGeom prst="rect">
            <a:avLst/>
          </a:prstGeom>
        </p:spPr>
      </p:pic>
      <p:sp>
        <p:nvSpPr>
          <p:cNvPr id="2" name="Title 1"/>
          <p:cNvSpPr>
            <a:spLocks noGrp="1"/>
          </p:cNvSpPr>
          <p:nvPr>
            <p:ph type="ctrTitle"/>
          </p:nvPr>
        </p:nvSpPr>
        <p:spPr>
          <a:xfrm>
            <a:off x="1425466" y="2884255"/>
            <a:ext cx="9341068" cy="1089490"/>
          </a:xfrm>
        </p:spPr>
        <p:txBody>
          <a:bodyPr>
            <a:normAutofit fontScale="90000"/>
          </a:bodyPr>
          <a:lstStyle/>
          <a:p>
            <a:br>
              <a:rPr lang="en-US" b="1" dirty="0">
                <a:solidFill>
                  <a:srgbClr val="FFFFFF"/>
                </a:solidFill>
                <a:cs typeface="Calibri Light"/>
              </a:rPr>
            </a:br>
            <a:r>
              <a:rPr lang="en-US" b="1" dirty="0">
                <a:solidFill>
                  <a:srgbClr val="FFFFFF"/>
                </a:solidFill>
                <a:cs typeface="Calibri Light"/>
              </a:rPr>
              <a:t>WALMART SALES ANALYSIS</a:t>
            </a:r>
            <a:endParaRPr lang="en-US" b="1" dirty="0">
              <a:solidFill>
                <a:srgbClr val="FFFFFF"/>
              </a:solidFill>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D793028C-2CCE-235A-C6C0-CE69D8E96878}"/>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1A54440E-6143-EF3F-6B27-621F8F54228E}"/>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DATA VISUALIZATION:</a:t>
            </a:r>
          </a:p>
        </p:txBody>
      </p:sp>
      <p:graphicFrame>
        <p:nvGraphicFramePr>
          <p:cNvPr id="12" name="Content Placeholder 2">
            <a:extLst>
              <a:ext uri="{FF2B5EF4-FFF2-40B4-BE49-F238E27FC236}">
                <a16:creationId xmlns:a16="http://schemas.microsoft.com/office/drawing/2014/main" id="{6EB5E4F4-273A-831C-3704-724C5BCB7695}"/>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201013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2EDBEDA3-3D4F-2070-997B-50C8999DCE34}"/>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cs typeface="Calibri Light"/>
              </a:rPr>
              <a:t>MACHINE LEARNING</a:t>
            </a:r>
            <a:endParaRPr lang="en-US" sz="3800">
              <a:solidFill>
                <a:schemeClr val="bg1"/>
              </a:solidFill>
            </a:endParaRPr>
          </a:p>
        </p:txBody>
      </p:sp>
      <p:cxnSp>
        <p:nvCxnSpPr>
          <p:cNvPr id="17" name="Straight Connector 1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67355A9-4D68-CEF3-9DF2-7715A0332E8F}"/>
              </a:ext>
            </a:extLst>
          </p:cNvPr>
          <p:cNvSpPr>
            <a:spLocks noGrp="1"/>
          </p:cNvSpPr>
          <p:nvPr>
            <p:ph idx="1"/>
          </p:nvPr>
        </p:nvSpPr>
        <p:spPr>
          <a:xfrm>
            <a:off x="897769" y="1909192"/>
            <a:ext cx="4586513" cy="3647710"/>
          </a:xfrm>
        </p:spPr>
        <p:txBody>
          <a:bodyPr vert="horz" lIns="91440" tIns="45720" rIns="91440" bIns="45720" rtlCol="0">
            <a:normAutofit/>
          </a:bodyPr>
          <a:lstStyle/>
          <a:p>
            <a:r>
              <a:rPr lang="en-US" sz="2000">
                <a:solidFill>
                  <a:schemeClr val="bg1"/>
                </a:solidFill>
                <a:cs typeface="Calibri"/>
              </a:rPr>
              <a:t>LINEAR REGRESSION</a:t>
            </a:r>
          </a:p>
          <a:p>
            <a:r>
              <a:rPr lang="en-US" sz="2000">
                <a:solidFill>
                  <a:schemeClr val="bg1"/>
                </a:solidFill>
                <a:cs typeface="Calibri"/>
              </a:rPr>
              <a:t>     </a:t>
            </a:r>
            <a:r>
              <a:rPr lang="en-US" sz="2000">
                <a:solidFill>
                  <a:schemeClr val="bg1"/>
                </a:solidFill>
                <a:ea typeface="+mn-lt"/>
                <a:cs typeface="+mn-lt"/>
              </a:rPr>
              <a:t>Linear regression is a statistical modeling technique used to establish a relationship between a dependent variable and one or more independent variables.</a:t>
            </a:r>
          </a:p>
          <a:p>
            <a:r>
              <a:rPr lang="en-US" sz="2000">
                <a:solidFill>
                  <a:schemeClr val="bg1"/>
                </a:solidFill>
                <a:cs typeface="Calibri"/>
              </a:rPr>
              <a:t>Variable used are:</a:t>
            </a:r>
          </a:p>
          <a:p>
            <a:pPr lvl="6"/>
            <a:r>
              <a:rPr lang="en-US" sz="2000">
                <a:solidFill>
                  <a:schemeClr val="bg1"/>
                </a:solidFill>
                <a:cs typeface="Calibri"/>
              </a:rPr>
              <a:t>SALES</a:t>
            </a:r>
          </a:p>
          <a:p>
            <a:pPr lvl="6"/>
            <a:r>
              <a:rPr lang="en-US" sz="2000">
                <a:solidFill>
                  <a:schemeClr val="bg1"/>
                </a:solidFill>
                <a:cs typeface="Calibri"/>
              </a:rPr>
              <a:t>DISCOUNT</a:t>
            </a:r>
          </a:p>
          <a:p>
            <a:pPr lvl="6"/>
            <a:r>
              <a:rPr lang="en-US" sz="2000">
                <a:solidFill>
                  <a:schemeClr val="bg1"/>
                </a:solidFill>
                <a:cs typeface="Calibri"/>
              </a:rPr>
              <a:t>PROFIT</a:t>
            </a:r>
          </a:p>
        </p:txBody>
      </p:sp>
      <p:cxnSp>
        <p:nvCxnSpPr>
          <p:cNvPr id="19" name="Straight Connector 1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graphical user interface&#10;&#10;Description automatically generated">
            <a:extLst>
              <a:ext uri="{FF2B5EF4-FFF2-40B4-BE49-F238E27FC236}">
                <a16:creationId xmlns:a16="http://schemas.microsoft.com/office/drawing/2014/main" id="{CE1228FD-763F-5591-CC02-D662466E40CC}"/>
              </a:ext>
            </a:extLst>
          </p:cNvPr>
          <p:cNvPicPr>
            <a:picLocks noChangeAspect="1"/>
          </p:cNvPicPr>
          <p:nvPr/>
        </p:nvPicPr>
        <p:blipFill rotWithShape="1">
          <a:blip r:embed="rId2"/>
          <a:srcRect t="279" b="9721"/>
          <a:stretch/>
        </p:blipFill>
        <p:spPr>
          <a:xfrm>
            <a:off x="6525453" y="1835284"/>
            <a:ext cx="5666547" cy="3187432"/>
          </a:xfrm>
          <a:prstGeom prst="rect">
            <a:avLst/>
          </a:prstGeom>
        </p:spPr>
      </p:pic>
    </p:spTree>
    <p:extLst>
      <p:ext uri="{BB962C8B-B14F-4D97-AF65-F5344CB8AC3E}">
        <p14:creationId xmlns:p14="http://schemas.microsoft.com/office/powerpoint/2010/main" val="2573649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88E9B74-2EBE-3104-F889-F696C78BCF58}"/>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cs typeface="Calibri Light"/>
              </a:rPr>
              <a:t>LINEAR REGRESSION</a:t>
            </a:r>
            <a:endParaRPr lang="en-US" sz="3800">
              <a:solidFill>
                <a:schemeClr val="bg1"/>
              </a:solidFill>
            </a:endParaRPr>
          </a:p>
        </p:txBody>
      </p:sp>
      <p:cxnSp>
        <p:nvCxnSpPr>
          <p:cNvPr id="22" name="Straight Connector 1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2D09F87-69F2-2178-21A2-938A66F2086F}"/>
              </a:ext>
            </a:extLst>
          </p:cNvPr>
          <p:cNvSpPr>
            <a:spLocks noGrp="1"/>
          </p:cNvSpPr>
          <p:nvPr>
            <p:ph idx="1"/>
          </p:nvPr>
        </p:nvSpPr>
        <p:spPr>
          <a:xfrm>
            <a:off x="897769" y="1909192"/>
            <a:ext cx="4586513" cy="3647710"/>
          </a:xfrm>
        </p:spPr>
        <p:txBody>
          <a:bodyPr vert="horz" lIns="91440" tIns="45720" rIns="91440" bIns="45720" rtlCol="0">
            <a:normAutofit/>
          </a:bodyPr>
          <a:lstStyle/>
          <a:p>
            <a:r>
              <a:rPr lang="en-US" sz="2000">
                <a:solidFill>
                  <a:schemeClr val="bg1"/>
                </a:solidFill>
                <a:cs typeface="Calibri"/>
              </a:rPr>
              <a:t>Step 1-Import Library</a:t>
            </a:r>
          </a:p>
          <a:p>
            <a:pPr lvl="3"/>
            <a:r>
              <a:rPr lang="en-US" sz="2000">
                <a:solidFill>
                  <a:schemeClr val="bg1"/>
                </a:solidFill>
                <a:cs typeface="Calibri"/>
              </a:rPr>
              <a:t>PANDAS</a:t>
            </a:r>
          </a:p>
          <a:p>
            <a:pPr lvl="3"/>
            <a:r>
              <a:rPr lang="en-US" sz="2000">
                <a:solidFill>
                  <a:schemeClr val="bg1"/>
                </a:solidFill>
                <a:cs typeface="Calibri"/>
              </a:rPr>
              <a:t>SKLEARN-LINEAR MODEL</a:t>
            </a:r>
          </a:p>
          <a:p>
            <a:pPr lvl="3"/>
            <a:r>
              <a:rPr lang="en-US" sz="2000">
                <a:solidFill>
                  <a:schemeClr val="bg1"/>
                </a:solidFill>
                <a:cs typeface="Calibri"/>
              </a:rPr>
              <a:t>MATPLOTLIB</a:t>
            </a:r>
          </a:p>
          <a:p>
            <a:r>
              <a:rPr lang="en-US" sz="2000">
                <a:solidFill>
                  <a:schemeClr val="bg1"/>
                </a:solidFill>
                <a:cs typeface="Calibri"/>
              </a:rPr>
              <a:t>Step2-Load the csv file</a:t>
            </a:r>
          </a:p>
          <a:p>
            <a:r>
              <a:rPr lang="en-US" sz="2000">
                <a:solidFill>
                  <a:schemeClr val="bg1"/>
                </a:solidFill>
                <a:cs typeface="Calibri"/>
              </a:rPr>
              <a:t>Step3-load csv to dataset</a:t>
            </a:r>
          </a:p>
          <a:p>
            <a:r>
              <a:rPr lang="en-US" sz="2000">
                <a:solidFill>
                  <a:schemeClr val="bg1"/>
                </a:solidFill>
                <a:cs typeface="Calibri"/>
              </a:rPr>
              <a:t>Step4-summarise dataset</a:t>
            </a:r>
          </a:p>
          <a:p>
            <a:r>
              <a:rPr lang="en-US" sz="2000">
                <a:solidFill>
                  <a:schemeClr val="bg1"/>
                </a:solidFill>
                <a:cs typeface="Calibri"/>
              </a:rPr>
              <a:t>Step5-Visualize dataset</a:t>
            </a:r>
          </a:p>
        </p:txBody>
      </p:sp>
      <p:cxnSp>
        <p:nvCxnSpPr>
          <p:cNvPr id="23" name="Straight Connector 1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graphical user interface&#10;&#10;Description automatically generated">
            <a:extLst>
              <a:ext uri="{FF2B5EF4-FFF2-40B4-BE49-F238E27FC236}">
                <a16:creationId xmlns:a16="http://schemas.microsoft.com/office/drawing/2014/main" id="{94047EE7-2FCC-EC0F-A69A-F82DB9436A33}"/>
              </a:ext>
            </a:extLst>
          </p:cNvPr>
          <p:cNvPicPr>
            <a:picLocks noChangeAspect="1"/>
          </p:cNvPicPr>
          <p:nvPr/>
        </p:nvPicPr>
        <p:blipFill rotWithShape="1">
          <a:blip r:embed="rId2"/>
          <a:srcRect t="279" b="9721"/>
          <a:stretch/>
        </p:blipFill>
        <p:spPr>
          <a:xfrm>
            <a:off x="6525453" y="1835284"/>
            <a:ext cx="5666547" cy="3187432"/>
          </a:xfrm>
          <a:prstGeom prst="rect">
            <a:avLst/>
          </a:prstGeom>
        </p:spPr>
      </p:pic>
    </p:spTree>
    <p:extLst>
      <p:ext uri="{BB962C8B-B14F-4D97-AF65-F5344CB8AC3E}">
        <p14:creationId xmlns:p14="http://schemas.microsoft.com/office/powerpoint/2010/main" val="2991609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480E95-1214-76F1-C3C0-4623F585D652}"/>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100" kern="1200">
                <a:solidFill>
                  <a:srgbClr val="FFFFFF"/>
                </a:solidFill>
                <a:latin typeface="+mj-lt"/>
                <a:ea typeface="+mj-ea"/>
                <a:cs typeface="+mj-cs"/>
              </a:rPr>
              <a:t>Graph between  Profit and Sales</a:t>
            </a:r>
          </a:p>
        </p:txBody>
      </p:sp>
      <p:pic>
        <p:nvPicPr>
          <p:cNvPr id="4" name="Picture 4" descr="Chart, scatter chart&#10;&#10;Description automatically generated">
            <a:extLst>
              <a:ext uri="{FF2B5EF4-FFF2-40B4-BE49-F238E27FC236}">
                <a16:creationId xmlns:a16="http://schemas.microsoft.com/office/drawing/2014/main" id="{51E88DD9-BDF2-F7C5-A90D-53DFCBE6B124}"/>
              </a:ext>
            </a:extLst>
          </p:cNvPr>
          <p:cNvPicPr>
            <a:picLocks noChangeAspect="1"/>
          </p:cNvPicPr>
          <p:nvPr/>
        </p:nvPicPr>
        <p:blipFill>
          <a:blip r:embed="rId2"/>
          <a:stretch>
            <a:fillRect/>
          </a:stretch>
        </p:blipFill>
        <p:spPr>
          <a:xfrm>
            <a:off x="3657748" y="643466"/>
            <a:ext cx="8430365" cy="5712512"/>
          </a:xfrm>
          <a:prstGeom prst="rect">
            <a:avLst/>
          </a:prstGeom>
        </p:spPr>
      </p:pic>
    </p:spTree>
    <p:extLst>
      <p:ext uri="{BB962C8B-B14F-4D97-AF65-F5344CB8AC3E}">
        <p14:creationId xmlns:p14="http://schemas.microsoft.com/office/powerpoint/2010/main" val="897865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338FCC-C7F9-4933-7E79-9886A9C33A5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Graph between Profit and Discount</a:t>
            </a:r>
          </a:p>
        </p:txBody>
      </p:sp>
      <p:pic>
        <p:nvPicPr>
          <p:cNvPr id="4" name="Picture 4" descr="Chart, scatter chart&#10;&#10;Description automatically generated">
            <a:extLst>
              <a:ext uri="{FF2B5EF4-FFF2-40B4-BE49-F238E27FC236}">
                <a16:creationId xmlns:a16="http://schemas.microsoft.com/office/drawing/2014/main" id="{32EE87FC-5BED-3030-7BB9-EFA4C6094B26}"/>
              </a:ext>
            </a:extLst>
          </p:cNvPr>
          <p:cNvPicPr>
            <a:picLocks noGrp="1" noChangeAspect="1"/>
          </p:cNvPicPr>
          <p:nvPr>
            <p:ph idx="1"/>
          </p:nvPr>
        </p:nvPicPr>
        <p:blipFill>
          <a:blip r:embed="rId2"/>
          <a:stretch>
            <a:fillRect/>
          </a:stretch>
        </p:blipFill>
        <p:spPr>
          <a:xfrm>
            <a:off x="3676412" y="370297"/>
            <a:ext cx="8263639" cy="5841908"/>
          </a:xfrm>
          <a:prstGeom prst="rect">
            <a:avLst/>
          </a:prstGeom>
        </p:spPr>
      </p:pic>
    </p:spTree>
    <p:extLst>
      <p:ext uri="{BB962C8B-B14F-4D97-AF65-F5344CB8AC3E}">
        <p14:creationId xmlns:p14="http://schemas.microsoft.com/office/powerpoint/2010/main" val="10383624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E76949-81D6-D598-C0C5-990D99B7F2C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Graph between Sales and Discount</a:t>
            </a:r>
          </a:p>
        </p:txBody>
      </p:sp>
      <p:pic>
        <p:nvPicPr>
          <p:cNvPr id="4" name="Picture 4" descr="Chart&#10;&#10;Description automatically generated">
            <a:extLst>
              <a:ext uri="{FF2B5EF4-FFF2-40B4-BE49-F238E27FC236}">
                <a16:creationId xmlns:a16="http://schemas.microsoft.com/office/drawing/2014/main" id="{80928BBA-65F9-5A77-C3F4-81E739EF9D64}"/>
              </a:ext>
            </a:extLst>
          </p:cNvPr>
          <p:cNvPicPr>
            <a:picLocks noChangeAspect="1"/>
          </p:cNvPicPr>
          <p:nvPr/>
        </p:nvPicPr>
        <p:blipFill>
          <a:blip r:embed="rId2"/>
          <a:stretch>
            <a:fillRect/>
          </a:stretch>
        </p:blipFill>
        <p:spPr>
          <a:xfrm>
            <a:off x="3483278" y="643466"/>
            <a:ext cx="7744134" cy="5568739"/>
          </a:xfrm>
          <a:prstGeom prst="rect">
            <a:avLst/>
          </a:prstGeom>
        </p:spPr>
      </p:pic>
    </p:spTree>
    <p:extLst>
      <p:ext uri="{BB962C8B-B14F-4D97-AF65-F5344CB8AC3E}">
        <p14:creationId xmlns:p14="http://schemas.microsoft.com/office/powerpoint/2010/main" val="1157925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33882275-C217-3C52-857B-ACDCF2F0C45C}"/>
              </a:ext>
            </a:extLst>
          </p:cNvPr>
          <p:cNvPicPr>
            <a:picLocks noChangeAspect="1"/>
          </p:cNvPicPr>
          <p:nvPr/>
        </p:nvPicPr>
        <p:blipFill rotWithShape="1">
          <a:blip r:embed="rId2">
            <a:alphaModFix amt="40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A5630FB5-6DB7-3847-B8ED-29BC82E8863C}"/>
              </a:ext>
            </a:extLst>
          </p:cNvPr>
          <p:cNvSpPr>
            <a:spLocks noGrp="1"/>
          </p:cNvSpPr>
          <p:nvPr>
            <p:ph type="title"/>
          </p:nvPr>
        </p:nvSpPr>
        <p:spPr>
          <a:xfrm>
            <a:off x="841249" y="941832"/>
            <a:ext cx="10506456" cy="2057400"/>
          </a:xfrm>
        </p:spPr>
        <p:txBody>
          <a:bodyPr anchor="b">
            <a:normAutofit/>
          </a:bodyPr>
          <a:lstStyle/>
          <a:p>
            <a:r>
              <a:rPr lang="en-US" sz="5000">
                <a:cs typeface="Calibri Light"/>
              </a:rPr>
              <a:t>FUTURE ENHANCE</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C516DAE-79BE-6162-EA3D-8B22789DBAD4}"/>
              </a:ext>
            </a:extLst>
          </p:cNvPr>
          <p:cNvSpPr>
            <a:spLocks noGrp="1"/>
          </p:cNvSpPr>
          <p:nvPr>
            <p:ph idx="1"/>
          </p:nvPr>
        </p:nvSpPr>
        <p:spPr>
          <a:xfrm>
            <a:off x="841248" y="3502152"/>
            <a:ext cx="10506456" cy="2670048"/>
          </a:xfrm>
        </p:spPr>
        <p:txBody>
          <a:bodyPr vert="horz" lIns="91440" tIns="45720" rIns="91440" bIns="45720" rtlCol="0">
            <a:normAutofit/>
          </a:bodyPr>
          <a:lstStyle/>
          <a:p>
            <a:r>
              <a:rPr lang="en-US" sz="2000">
                <a:ea typeface="+mn-lt"/>
                <a:cs typeface="+mn-lt"/>
              </a:rPr>
              <a:t>As Walmart continues to expand its online presence and implement omni-channel strategies, integrating data from various channels becomes crucial for comprehensive sales analysis.</a:t>
            </a:r>
            <a:endParaRPr lang="en-US" sz="2000"/>
          </a:p>
          <a:p>
            <a:r>
              <a:rPr lang="en-US" sz="2000">
                <a:ea typeface="+mn-lt"/>
                <a:cs typeface="+mn-lt"/>
              </a:rPr>
              <a:t>Walmart can improve its sales analysis by implementing advanced data visualization techniques. </a:t>
            </a:r>
          </a:p>
          <a:p>
            <a:r>
              <a:rPr lang="en-US" sz="2000">
                <a:ea typeface="+mn-lt"/>
                <a:cs typeface="+mn-lt"/>
              </a:rPr>
              <a:t>Walmart can augment its sales analysis by incorporating external data sources into its analysis. This includes leveraging data from third-party providers, market research firms, social media platforms, and economic indicators.</a:t>
            </a:r>
          </a:p>
          <a:p>
            <a:r>
              <a:rPr lang="en-US" sz="2000">
                <a:cs typeface="Calibri"/>
              </a:rPr>
              <a:t>Walmart can further enhance its sales analysis by adopting advanced predictive analytics techniques.</a:t>
            </a:r>
          </a:p>
        </p:txBody>
      </p:sp>
    </p:spTree>
    <p:extLst>
      <p:ext uri="{BB962C8B-B14F-4D97-AF65-F5344CB8AC3E}">
        <p14:creationId xmlns:p14="http://schemas.microsoft.com/office/powerpoint/2010/main" val="241231017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Graphical user interface&#10;&#10;Description automatically generated">
            <a:extLst>
              <a:ext uri="{FF2B5EF4-FFF2-40B4-BE49-F238E27FC236}">
                <a16:creationId xmlns:a16="http://schemas.microsoft.com/office/drawing/2014/main" id="{9E664C4F-1BBA-0A76-7A73-5FBB1F8F92FB}"/>
              </a:ext>
            </a:extLst>
          </p:cNvPr>
          <p:cNvPicPr>
            <a:picLocks noGrp="1" noChangeAspect="1"/>
          </p:cNvPicPr>
          <p:nvPr>
            <p:ph idx="1"/>
          </p:nvPr>
        </p:nvPicPr>
        <p:blipFill>
          <a:blip r:embed="rId2"/>
          <a:stretch>
            <a:fillRect/>
          </a:stretch>
        </p:blipFill>
        <p:spPr>
          <a:xfrm>
            <a:off x="812802" y="457200"/>
            <a:ext cx="10566396" cy="5943600"/>
          </a:xfrm>
          <a:prstGeom prst="rect">
            <a:avLst/>
          </a:prstGeom>
        </p:spPr>
      </p:pic>
    </p:spTree>
    <p:extLst>
      <p:ext uri="{BB962C8B-B14F-4D97-AF65-F5344CB8AC3E}">
        <p14:creationId xmlns:p14="http://schemas.microsoft.com/office/powerpoint/2010/main" val="33421212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graphical user interface&#10;&#10;Description automatically generated">
            <a:extLst>
              <a:ext uri="{FF2B5EF4-FFF2-40B4-BE49-F238E27FC236}">
                <a16:creationId xmlns:a16="http://schemas.microsoft.com/office/drawing/2014/main" id="{505EAF6B-72CD-B6F4-4CF6-6C83BF914D64}"/>
              </a:ext>
            </a:extLst>
          </p:cNvPr>
          <p:cNvPicPr>
            <a:picLocks noChangeAspect="1"/>
          </p:cNvPicPr>
          <p:nvPr/>
        </p:nvPicPr>
        <p:blipFill rotWithShape="1">
          <a:blip r:embed="rId2">
            <a:alphaModFix amt="35000"/>
          </a:blip>
          <a:srcRect t="279" b="9721"/>
          <a:stretch/>
        </p:blipFill>
        <p:spPr>
          <a:xfrm>
            <a:off x="20" y="10"/>
            <a:ext cx="12191980" cy="6857990"/>
          </a:xfrm>
          <a:prstGeom prst="rect">
            <a:avLst/>
          </a:prstGeom>
        </p:spPr>
      </p:pic>
      <p:sp>
        <p:nvSpPr>
          <p:cNvPr id="2" name="Title 1">
            <a:extLst>
              <a:ext uri="{FF2B5EF4-FFF2-40B4-BE49-F238E27FC236}">
                <a16:creationId xmlns:a16="http://schemas.microsoft.com/office/drawing/2014/main" id="{91A0643E-6181-D473-DFE8-B7D6E51C5D8F}"/>
              </a:ext>
            </a:extLst>
          </p:cNvPr>
          <p:cNvSpPr>
            <a:spLocks noGrp="1"/>
          </p:cNvSpPr>
          <p:nvPr>
            <p:ph type="title"/>
          </p:nvPr>
        </p:nvSpPr>
        <p:spPr>
          <a:xfrm>
            <a:off x="838200" y="365125"/>
            <a:ext cx="10515600" cy="1325563"/>
          </a:xfrm>
        </p:spPr>
        <p:txBody>
          <a:bodyPr>
            <a:normAutofit/>
          </a:bodyPr>
          <a:lstStyle/>
          <a:p>
            <a:r>
              <a:rPr lang="en-US">
                <a:solidFill>
                  <a:srgbClr val="FFFFFF"/>
                </a:solidFill>
                <a:cs typeface="Calibri Light"/>
              </a:rPr>
              <a:t>CONCLUSION</a:t>
            </a:r>
            <a:endParaRPr lang="en-US">
              <a:solidFill>
                <a:srgbClr val="FFFFFF"/>
              </a:solidFill>
            </a:endParaRPr>
          </a:p>
        </p:txBody>
      </p:sp>
      <p:sp>
        <p:nvSpPr>
          <p:cNvPr id="3" name="Content Placeholder 2">
            <a:extLst>
              <a:ext uri="{FF2B5EF4-FFF2-40B4-BE49-F238E27FC236}">
                <a16:creationId xmlns:a16="http://schemas.microsoft.com/office/drawing/2014/main" id="{E45B232A-A6B7-3444-4A2E-A81CD95BC5E4}"/>
              </a:ext>
            </a:extLst>
          </p:cNvPr>
          <p:cNvSpPr>
            <a:spLocks noGrp="1"/>
          </p:cNvSpPr>
          <p:nvPr>
            <p:ph idx="1"/>
          </p:nvPr>
        </p:nvSpPr>
        <p:spPr>
          <a:xfrm>
            <a:off x="838200" y="1825625"/>
            <a:ext cx="10515600" cy="4351338"/>
          </a:xfrm>
        </p:spPr>
        <p:txBody>
          <a:bodyPr vert="horz" lIns="91440" tIns="45720" rIns="91440" bIns="45720" rtlCol="0" anchor="t">
            <a:normAutofit/>
          </a:bodyPr>
          <a:lstStyle/>
          <a:p>
            <a:pPr marL="0" indent="0">
              <a:buNone/>
            </a:pPr>
            <a:r>
              <a:rPr lang="en-US" dirty="0">
                <a:solidFill>
                  <a:srgbClr val="FFFFFF"/>
                </a:solidFill>
                <a:cs typeface="Calibri"/>
              </a:rPr>
              <a:t>Hence, from our analysis we found the total sum of sales which is 735.46K, and we found the sum of profit which is108.42k.</a:t>
            </a:r>
          </a:p>
          <a:p>
            <a:pPr marL="0" indent="0">
              <a:buNone/>
            </a:pPr>
            <a:r>
              <a:rPr lang="en-US" dirty="0">
                <a:solidFill>
                  <a:srgbClr val="FFFFFF"/>
                </a:solidFill>
                <a:cs typeface="Calibri"/>
              </a:rPr>
              <a:t>And we analyzed sum of profit by category, and we concluded that copiers are the category which gives more profit compared to others.</a:t>
            </a:r>
          </a:p>
          <a:p>
            <a:pPr marL="0" indent="0">
              <a:buNone/>
            </a:pPr>
            <a:r>
              <a:rPr lang="en-US" dirty="0">
                <a:solidFill>
                  <a:srgbClr val="FFFFFF"/>
                </a:solidFill>
                <a:cs typeface="Calibri"/>
              </a:rPr>
              <a:t>Hence by the conclusion we made the organization can make their sales better and which can increase their profit and also which helps to concentrate on other categories whether to improve the sales by reducing cost or by any other way or to remove that category of items from the list so that they can spend that money on other products which can increase the profit better and higher comparatively.</a:t>
            </a:r>
          </a:p>
          <a:p>
            <a:pPr marL="0" indent="0">
              <a:buNone/>
            </a:pPr>
            <a:endParaRPr lang="en-US" dirty="0">
              <a:solidFill>
                <a:srgbClr val="FFFFFF"/>
              </a:solidFill>
              <a:cs typeface="Calibri"/>
            </a:endParaRPr>
          </a:p>
        </p:txBody>
      </p:sp>
    </p:spTree>
    <p:extLst>
      <p:ext uri="{BB962C8B-B14F-4D97-AF65-F5344CB8AC3E}">
        <p14:creationId xmlns:p14="http://schemas.microsoft.com/office/powerpoint/2010/main" val="352774622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graphical user interface&#10;&#10;Description automatically generated">
            <a:extLst>
              <a:ext uri="{FF2B5EF4-FFF2-40B4-BE49-F238E27FC236}">
                <a16:creationId xmlns:a16="http://schemas.microsoft.com/office/drawing/2014/main" id="{6385C529-038F-0884-0BF4-1993E39689CD}"/>
              </a:ext>
            </a:extLst>
          </p:cNvPr>
          <p:cNvPicPr>
            <a:picLocks noChangeAspect="1"/>
          </p:cNvPicPr>
          <p:nvPr/>
        </p:nvPicPr>
        <p:blipFill rotWithShape="1">
          <a:blip r:embed="rId2">
            <a:alphaModFix amt="35000"/>
          </a:blip>
          <a:srcRect t="279" b="9721"/>
          <a:stretch/>
        </p:blipFill>
        <p:spPr>
          <a:xfrm>
            <a:off x="20" y="10"/>
            <a:ext cx="12191980" cy="6857990"/>
          </a:xfrm>
          <a:prstGeom prst="rect">
            <a:avLst/>
          </a:prstGeom>
        </p:spPr>
      </p:pic>
      <p:sp>
        <p:nvSpPr>
          <p:cNvPr id="13" name="Title 1">
            <a:extLst>
              <a:ext uri="{FF2B5EF4-FFF2-40B4-BE49-F238E27FC236}">
                <a16:creationId xmlns:a16="http://schemas.microsoft.com/office/drawing/2014/main" id="{06CB604A-70DC-0D1F-8ECC-CDD77FD38C95}"/>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REFERENCES</a:t>
            </a:r>
            <a:endParaRPr lang="en-US" dirty="0">
              <a:solidFill>
                <a:srgbClr val="FFFFFF"/>
              </a:solidFill>
            </a:endParaRPr>
          </a:p>
        </p:txBody>
      </p:sp>
      <p:sp>
        <p:nvSpPr>
          <p:cNvPr id="14" name="Content Placeholder 2">
            <a:extLst>
              <a:ext uri="{FF2B5EF4-FFF2-40B4-BE49-F238E27FC236}">
                <a16:creationId xmlns:a16="http://schemas.microsoft.com/office/drawing/2014/main" id="{AF1655B5-4F7B-BDE4-4525-4C806E872010}"/>
              </a:ext>
            </a:extLst>
          </p:cNvPr>
          <p:cNvSpPr>
            <a:spLocks noGrp="1"/>
          </p:cNvSpPr>
          <p:nvPr>
            <p:ph idx="1"/>
          </p:nvPr>
        </p:nvSpPr>
        <p:spPr>
          <a:xfrm>
            <a:off x="838200" y="1825625"/>
            <a:ext cx="10515600" cy="4351338"/>
          </a:xfrm>
        </p:spPr>
        <p:txBody>
          <a:bodyPr vert="horz" lIns="91440" tIns="45720" rIns="91440" bIns="45720" rtlCol="0">
            <a:normAutofit/>
          </a:bodyPr>
          <a:lstStyle/>
          <a:p>
            <a:pPr marL="0" indent="0">
              <a:buNone/>
            </a:pPr>
            <a:endParaRPr lang="en-US" sz="2200">
              <a:solidFill>
                <a:srgbClr val="FFFFFF"/>
              </a:solidFill>
              <a:cs typeface="Calibri"/>
            </a:endParaRPr>
          </a:p>
          <a:p>
            <a:r>
              <a:rPr lang="en-US" sz="2200">
                <a:solidFill>
                  <a:srgbClr val="FFFFFF"/>
                </a:solidFill>
                <a:cs typeface="Calibri"/>
              </a:rPr>
              <a:t>[1]. Bakshi, C. (2020). Random forest regression. https : / / levelup . gitconnected . com / random-forestregression-209c0f354c84.</a:t>
            </a:r>
          </a:p>
          <a:p>
            <a:r>
              <a:rPr lang="en-US" sz="2200">
                <a:solidFill>
                  <a:srgbClr val="FFFFFF"/>
                </a:solidFill>
                <a:cs typeface="Calibri"/>
              </a:rPr>
              <a:t>[2]. Bari, A., Chaouchi, M., &amp; Jung, T. (n.d.). How to utilize linear regressions in predictive analytics. https://www.dummies.com/programming/big-data/data-science/ how-to-utilize-linear-regressions-inpredictive-analytics/.</a:t>
            </a:r>
          </a:p>
          <a:p>
            <a:r>
              <a:rPr lang="en-US" sz="2200">
                <a:solidFill>
                  <a:srgbClr val="FFFFFF"/>
                </a:solidFill>
                <a:cs typeface="Calibri"/>
              </a:rPr>
              <a:t>[3]. Crown, M. (2016). Weekly sales forecasts using non-seasonal arima models. http : / / mxcrown.com/walmartsales-forecasting/.</a:t>
            </a:r>
          </a:p>
          <a:p>
            <a:r>
              <a:rPr lang="en-US" sz="2200">
                <a:solidFill>
                  <a:srgbClr val="FFFFFF"/>
                </a:solidFill>
                <a:cs typeface="Calibri"/>
              </a:rPr>
              <a:t>[4]. Harsoor, A. S., &amp; Patil, A. (2015). Forecast of sales of walmart store using big data applications. International Journal of Research in Engineering and Technology eIS, 04, 51–59. https : / / doi . org / https : / / ijret . org / volumes / 2015v04 / i06 / IJRET20150406008.pdf.</a:t>
            </a:r>
          </a:p>
          <a:p>
            <a:endParaRPr lang="en-US" sz="2200">
              <a:solidFill>
                <a:srgbClr val="FFFFFF"/>
              </a:solidFill>
              <a:cs typeface="Calibri"/>
            </a:endParaRPr>
          </a:p>
        </p:txBody>
      </p:sp>
    </p:spTree>
    <p:extLst>
      <p:ext uri="{BB962C8B-B14F-4D97-AF65-F5344CB8AC3E}">
        <p14:creationId xmlns:p14="http://schemas.microsoft.com/office/powerpoint/2010/main" val="151916627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5">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Background pattern&#10;&#10;Description automatically generated">
            <a:extLst>
              <a:ext uri="{FF2B5EF4-FFF2-40B4-BE49-F238E27FC236}">
                <a16:creationId xmlns:a16="http://schemas.microsoft.com/office/drawing/2014/main" id="{771FD9EF-E6EA-4B24-0120-C91B4ADAFA1B}"/>
              </a:ext>
            </a:extLst>
          </p:cNvPr>
          <p:cNvPicPr>
            <a:picLocks noChangeAspect="1"/>
          </p:cNvPicPr>
          <p:nvPr/>
        </p:nvPicPr>
        <p:blipFill rotWithShape="1">
          <a:blip r:embed="rId2">
            <a:alphaModFix amt="40000"/>
          </a:blip>
          <a:srcRect t="15730"/>
          <a:stretch/>
        </p:blipFill>
        <p:spPr>
          <a:xfrm>
            <a:off x="20" y="21781"/>
            <a:ext cx="12191980" cy="6857990"/>
          </a:xfrm>
          <a:prstGeom prst="rect">
            <a:avLst/>
          </a:prstGeom>
        </p:spPr>
      </p:pic>
      <p:sp>
        <p:nvSpPr>
          <p:cNvPr id="2" name="Title 1">
            <a:extLst>
              <a:ext uri="{FF2B5EF4-FFF2-40B4-BE49-F238E27FC236}">
                <a16:creationId xmlns:a16="http://schemas.microsoft.com/office/drawing/2014/main" id="{BD2C96A1-A1A6-5FAE-A2BE-458E73B5A5E1}"/>
              </a:ext>
            </a:extLst>
          </p:cNvPr>
          <p:cNvSpPr>
            <a:spLocks noGrp="1"/>
          </p:cNvSpPr>
          <p:nvPr>
            <p:ph type="title"/>
          </p:nvPr>
        </p:nvSpPr>
        <p:spPr>
          <a:xfrm>
            <a:off x="2210936" y="844486"/>
            <a:ext cx="9484225" cy="1461778"/>
          </a:xfrm>
        </p:spPr>
        <p:txBody>
          <a:bodyPr vert="horz" lIns="91440" tIns="45720" rIns="91440" bIns="45720" rtlCol="0">
            <a:normAutofit/>
          </a:bodyPr>
          <a:lstStyle/>
          <a:p>
            <a:r>
              <a:rPr lang="en-US" sz="4000" dirty="0">
                <a:cs typeface="Calibri Light"/>
              </a:rPr>
              <a:t>OBJECTIVE</a:t>
            </a:r>
          </a:p>
        </p:txBody>
      </p:sp>
      <p:grpSp>
        <p:nvGrpSpPr>
          <p:cNvPr id="18" name="Group 17">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19"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3" name="Content Placeholder 12">
            <a:extLst>
              <a:ext uri="{FF2B5EF4-FFF2-40B4-BE49-F238E27FC236}">
                <a16:creationId xmlns:a16="http://schemas.microsoft.com/office/drawing/2014/main" id="{DCA841C5-7F5E-594C-8447-A07FF0B50D7D}"/>
              </a:ext>
            </a:extLst>
          </p:cNvPr>
          <p:cNvSpPr>
            <a:spLocks noGrp="1"/>
          </p:cNvSpPr>
          <p:nvPr>
            <p:ph idx="1"/>
          </p:nvPr>
        </p:nvSpPr>
        <p:spPr>
          <a:xfrm>
            <a:off x="2210936" y="2470248"/>
            <a:ext cx="9484235" cy="3617657"/>
          </a:xfrm>
        </p:spPr>
        <p:txBody>
          <a:bodyPr vert="horz" lIns="91440" tIns="45720" rIns="91440" bIns="45720" rtlCol="0" anchor="t">
            <a:normAutofit/>
          </a:bodyPr>
          <a:lstStyle/>
          <a:p>
            <a:pPr marL="0" indent="0">
              <a:buNone/>
            </a:pPr>
            <a:endParaRPr lang="en-US" sz="2400" dirty="0">
              <a:ea typeface="+mn-lt"/>
              <a:cs typeface="+mn-lt"/>
            </a:endParaRPr>
          </a:p>
          <a:p>
            <a:endParaRPr lang="en-US" sz="2400" dirty="0">
              <a:ea typeface="+mn-lt"/>
              <a:cs typeface="+mn-lt"/>
            </a:endParaRPr>
          </a:p>
          <a:p>
            <a:r>
              <a:rPr lang="en-US" sz="2400" dirty="0">
                <a:solidFill>
                  <a:srgbClr val="FFFFFF"/>
                </a:solidFill>
                <a:ea typeface="+mn-lt"/>
                <a:cs typeface="+mn-lt"/>
              </a:rPr>
              <a:t>The objective of Walmart sales analysis is to examine and understand the performance and trends of sales in Walmart stores. It involves gathering, analyzing, and interpreting data related to sales to gain insights and make informed decisions. The ultimate goal is to use these insights to make data-driven decisions.</a:t>
            </a:r>
            <a:endParaRPr lang="en-US" sz="2400" dirty="0">
              <a:solidFill>
                <a:srgbClr val="FFFFFF"/>
              </a:solidFill>
              <a:cs typeface="Calibri"/>
            </a:endParaRPr>
          </a:p>
        </p:txBody>
      </p:sp>
    </p:spTree>
    <p:extLst>
      <p:ext uri="{BB962C8B-B14F-4D97-AF65-F5344CB8AC3E}">
        <p14:creationId xmlns:p14="http://schemas.microsoft.com/office/powerpoint/2010/main" val="3168937681"/>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71D2F0CE-5064-2464-A4C5-288E9125186B}"/>
              </a:ext>
            </a:extLst>
          </p:cNvPr>
          <p:cNvPicPr>
            <a:picLocks noChangeAspect="1"/>
          </p:cNvPicPr>
          <p:nvPr/>
        </p:nvPicPr>
        <p:blipFill rotWithShape="1">
          <a:blip r:embed="rId2">
            <a:alphaModFix amt="40000"/>
          </a:blip>
          <a:srcRect t="346" b="15384"/>
          <a:stretch/>
        </p:blipFill>
        <p:spPr>
          <a:xfrm>
            <a:off x="-1" y="10"/>
            <a:ext cx="12192001" cy="6857990"/>
          </a:xfrm>
          <a:prstGeom prst="rect">
            <a:avLst/>
          </a:prstGeom>
        </p:spPr>
      </p:pic>
      <p:sp>
        <p:nvSpPr>
          <p:cNvPr id="2" name="Title 1">
            <a:extLst>
              <a:ext uri="{FF2B5EF4-FFF2-40B4-BE49-F238E27FC236}">
                <a16:creationId xmlns:a16="http://schemas.microsoft.com/office/drawing/2014/main" id="{43FC197A-6641-7BA2-C39F-97092C0126B9}"/>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11500">
                <a:ln w="22225">
                  <a:solidFill>
                    <a:schemeClr val="tx1"/>
                  </a:solidFill>
                  <a:miter lim="800000"/>
                </a:ln>
                <a:noFill/>
              </a:rPr>
              <a:t>THANK YOU</a:t>
            </a:r>
          </a:p>
        </p:txBody>
      </p:sp>
    </p:spTree>
    <p:extLst>
      <p:ext uri="{BB962C8B-B14F-4D97-AF65-F5344CB8AC3E}">
        <p14:creationId xmlns:p14="http://schemas.microsoft.com/office/powerpoint/2010/main" val="391413636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ground pattern&#10;&#10;Description automatically generated">
            <a:extLst>
              <a:ext uri="{FF2B5EF4-FFF2-40B4-BE49-F238E27FC236}">
                <a16:creationId xmlns:a16="http://schemas.microsoft.com/office/drawing/2014/main" id="{F8DE2562-FAA6-09AA-5FF1-57BA3534B937}"/>
              </a:ext>
            </a:extLst>
          </p:cNvPr>
          <p:cNvPicPr>
            <a:picLocks noChangeAspect="1"/>
          </p:cNvPicPr>
          <p:nvPr/>
        </p:nvPicPr>
        <p:blipFill rotWithShape="1">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5B0EFCBB-5597-5F3F-7BCF-B186EE0EED6E}"/>
              </a:ext>
            </a:extLst>
          </p:cNvPr>
          <p:cNvSpPr>
            <a:spLocks noGrp="1"/>
          </p:cNvSpPr>
          <p:nvPr>
            <p:ph type="title"/>
          </p:nvPr>
        </p:nvSpPr>
        <p:spPr>
          <a:xfrm>
            <a:off x="838200" y="365125"/>
            <a:ext cx="10515600" cy="709240"/>
          </a:xfrm>
        </p:spPr>
        <p:txBody>
          <a:bodyPr>
            <a:normAutofit/>
          </a:bodyPr>
          <a:lstStyle/>
          <a:p>
            <a:r>
              <a:rPr lang="en-US" dirty="0">
                <a:solidFill>
                  <a:srgbClr val="FFFFFF"/>
                </a:solidFill>
                <a:cs typeface="Calibri Light"/>
              </a:rPr>
              <a:t>ABSTRACT</a:t>
            </a:r>
          </a:p>
        </p:txBody>
      </p:sp>
      <p:sp>
        <p:nvSpPr>
          <p:cNvPr id="3" name="Content Placeholder 2">
            <a:extLst>
              <a:ext uri="{FF2B5EF4-FFF2-40B4-BE49-F238E27FC236}">
                <a16:creationId xmlns:a16="http://schemas.microsoft.com/office/drawing/2014/main" id="{A021F77B-BA03-6369-F23F-2C41E68FA908}"/>
              </a:ext>
            </a:extLst>
          </p:cNvPr>
          <p:cNvSpPr>
            <a:spLocks noGrp="1"/>
          </p:cNvSpPr>
          <p:nvPr>
            <p:ph idx="1"/>
          </p:nvPr>
        </p:nvSpPr>
        <p:spPr>
          <a:xfrm>
            <a:off x="838200" y="2011262"/>
            <a:ext cx="10515600" cy="4165701"/>
          </a:xfrm>
        </p:spPr>
        <p:txBody>
          <a:bodyPr vert="horz" lIns="91440" tIns="45720" rIns="91440" bIns="45720" rtlCol="0" anchor="t">
            <a:normAutofit/>
          </a:bodyPr>
          <a:lstStyle/>
          <a:p>
            <a:r>
              <a:rPr lang="en-US" dirty="0">
                <a:solidFill>
                  <a:srgbClr val="FFFFFF"/>
                </a:solidFill>
                <a:cs typeface="Calibri" panose="020F0502020204030204"/>
              </a:rPr>
              <a:t>The Analysis might help the organization to improve their performance and improve their profit.  It starts with data collection from stores.  And the insights derived from them can help them to data driven decision.  It provide insights by analyzing sales data, utilizing statistical analysis, data visualization.  And analysis depends on the quality of the data.  Which makes the analysis team to give better information and insights.</a:t>
            </a:r>
            <a:endParaRPr lang="en-US" dirty="0">
              <a:solidFill>
                <a:srgbClr val="FFFFFF"/>
              </a:solidFill>
              <a:ea typeface="+mn-lt"/>
              <a:cs typeface="+mn-lt"/>
            </a:endParaRPr>
          </a:p>
        </p:txBody>
      </p:sp>
    </p:spTree>
    <p:extLst>
      <p:ext uri="{BB962C8B-B14F-4D97-AF65-F5344CB8AC3E}">
        <p14:creationId xmlns:p14="http://schemas.microsoft.com/office/powerpoint/2010/main" val="428632025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light&#10;&#10;Description automatically generated">
            <a:extLst>
              <a:ext uri="{FF2B5EF4-FFF2-40B4-BE49-F238E27FC236}">
                <a16:creationId xmlns:a16="http://schemas.microsoft.com/office/drawing/2014/main" id="{04D534CC-7CF6-7A75-0D76-C3E1A97CB8C5}"/>
              </a:ext>
            </a:extLst>
          </p:cNvPr>
          <p:cNvPicPr>
            <a:picLocks noChangeAspect="1"/>
          </p:cNvPicPr>
          <p:nvPr/>
        </p:nvPicPr>
        <p:blipFill rotWithShape="1">
          <a:blip r:embed="rId2">
            <a:alphaModFix amt="35000"/>
          </a:blip>
          <a:srcRect l="20113" r="18109"/>
          <a:stretch/>
        </p:blipFill>
        <p:spPr>
          <a:xfrm>
            <a:off x="-1" y="10"/>
            <a:ext cx="12192001" cy="6857990"/>
          </a:xfrm>
          <a:prstGeom prst="rect">
            <a:avLst/>
          </a:prstGeom>
        </p:spPr>
      </p:pic>
      <p:sp>
        <p:nvSpPr>
          <p:cNvPr id="2" name="Title 1">
            <a:extLst>
              <a:ext uri="{FF2B5EF4-FFF2-40B4-BE49-F238E27FC236}">
                <a16:creationId xmlns:a16="http://schemas.microsoft.com/office/drawing/2014/main" id="{5069EC69-EF69-0837-0CA9-7AFBF8D3B0E3}"/>
              </a:ext>
            </a:extLst>
          </p:cNvPr>
          <p:cNvSpPr>
            <a:spLocks noGrp="1"/>
          </p:cNvSpPr>
          <p:nvPr>
            <p:ph type="title"/>
          </p:nvPr>
        </p:nvSpPr>
        <p:spPr>
          <a:xfrm>
            <a:off x="838200" y="365125"/>
            <a:ext cx="10515600" cy="1325563"/>
          </a:xfrm>
        </p:spPr>
        <p:txBody>
          <a:bodyPr>
            <a:normAutofit/>
          </a:bodyPr>
          <a:lstStyle/>
          <a:p>
            <a:r>
              <a:rPr lang="en-US">
                <a:solidFill>
                  <a:srgbClr val="FFFFFF"/>
                </a:solidFill>
                <a:ea typeface="Calibri Light"/>
                <a:cs typeface="Calibri Light"/>
              </a:rPr>
              <a:t>INTRODUCTION</a:t>
            </a:r>
          </a:p>
        </p:txBody>
      </p:sp>
      <p:sp>
        <p:nvSpPr>
          <p:cNvPr id="74" name="Content Placeholder 11">
            <a:extLst>
              <a:ext uri="{FF2B5EF4-FFF2-40B4-BE49-F238E27FC236}">
                <a16:creationId xmlns:a16="http://schemas.microsoft.com/office/drawing/2014/main" id="{B575C97A-FEE2-8B51-4862-D78D443E4670}"/>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solidFill>
                  <a:srgbClr val="FFFFFF"/>
                </a:solidFill>
              </a:rPr>
              <a:t>The project is about walmart sales report, the attributes which we used are order id, order date, ship date, customer name, country, city, state, category, product name, sales, quantity, profit.</a:t>
            </a:r>
          </a:p>
          <a:p>
            <a:r>
              <a:rPr lang="en-US">
                <a:solidFill>
                  <a:srgbClr val="FFFFFF"/>
                </a:solidFill>
              </a:rPr>
              <a:t>Which consists of 3200 data's related to walmart sales report.</a:t>
            </a:r>
          </a:p>
          <a:p>
            <a:r>
              <a:rPr lang="en-US">
                <a:solidFill>
                  <a:srgbClr val="FFFFFF"/>
                </a:solidFill>
              </a:rPr>
              <a:t>By using this data we proceed data visualization to create interactive dashboard. </a:t>
            </a:r>
            <a:br>
              <a:rPr lang="en-US">
                <a:solidFill>
                  <a:srgbClr val="FFFFFF"/>
                </a:solidFill>
              </a:rPr>
            </a:br>
            <a:endParaRPr lang="en-US">
              <a:solidFill>
                <a:srgbClr val="FFFFFF"/>
              </a:solidFill>
              <a:cs typeface="Calibri"/>
            </a:endParaRPr>
          </a:p>
        </p:txBody>
      </p:sp>
    </p:spTree>
    <p:extLst>
      <p:ext uri="{BB962C8B-B14F-4D97-AF65-F5344CB8AC3E}">
        <p14:creationId xmlns:p14="http://schemas.microsoft.com/office/powerpoint/2010/main" val="161432870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FC0083B-8F8C-1DB3-EBDB-0F358D55288C}"/>
              </a:ext>
            </a:extLst>
          </p:cNvPr>
          <p:cNvSpPr/>
          <p:nvPr/>
        </p:nvSpPr>
        <p:spPr>
          <a:xfrm>
            <a:off x="1000881" y="2754690"/>
            <a:ext cx="1257904" cy="119742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cs typeface="Calibri"/>
              </a:rPr>
              <a:t>Collect dataset</a:t>
            </a:r>
            <a:endParaRPr lang="en-US" sz="2400" b="1" dirty="0"/>
          </a:p>
        </p:txBody>
      </p:sp>
      <p:sp>
        <p:nvSpPr>
          <p:cNvPr id="3" name="Rectangle 2">
            <a:extLst>
              <a:ext uri="{FF2B5EF4-FFF2-40B4-BE49-F238E27FC236}">
                <a16:creationId xmlns:a16="http://schemas.microsoft.com/office/drawing/2014/main" id="{0832EB28-6A98-91C2-1569-8131393A9C40}"/>
              </a:ext>
            </a:extLst>
          </p:cNvPr>
          <p:cNvSpPr/>
          <p:nvPr/>
        </p:nvSpPr>
        <p:spPr>
          <a:xfrm>
            <a:off x="3244547" y="2739572"/>
            <a:ext cx="1257904" cy="11974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cs typeface="Calibri"/>
              </a:rPr>
              <a:t>Process the dataset</a:t>
            </a:r>
            <a:endParaRPr lang="en-US" sz="2400" b="1" dirty="0"/>
          </a:p>
        </p:txBody>
      </p:sp>
      <p:sp>
        <p:nvSpPr>
          <p:cNvPr id="4" name="Rectangle 3">
            <a:extLst>
              <a:ext uri="{FF2B5EF4-FFF2-40B4-BE49-F238E27FC236}">
                <a16:creationId xmlns:a16="http://schemas.microsoft.com/office/drawing/2014/main" id="{55607EA2-9E6F-63FC-2F87-1D4AED5210FD}"/>
              </a:ext>
            </a:extLst>
          </p:cNvPr>
          <p:cNvSpPr/>
          <p:nvPr/>
        </p:nvSpPr>
        <p:spPr>
          <a:xfrm>
            <a:off x="5420179" y="2738059"/>
            <a:ext cx="1257904" cy="12216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cs typeface="Calibri"/>
              </a:rPr>
              <a:t>Analyse the dataset</a:t>
            </a:r>
            <a:endParaRPr lang="en-US" sz="2400" b="1" dirty="0"/>
          </a:p>
        </p:txBody>
      </p:sp>
      <p:sp>
        <p:nvSpPr>
          <p:cNvPr id="5" name="Rectangle 4">
            <a:extLst>
              <a:ext uri="{FF2B5EF4-FFF2-40B4-BE49-F238E27FC236}">
                <a16:creationId xmlns:a16="http://schemas.microsoft.com/office/drawing/2014/main" id="{9E844B78-4B96-CB70-6A5A-FA2FCC755F81}"/>
              </a:ext>
            </a:extLst>
          </p:cNvPr>
          <p:cNvSpPr/>
          <p:nvPr/>
        </p:nvSpPr>
        <p:spPr>
          <a:xfrm>
            <a:off x="7651750" y="2738059"/>
            <a:ext cx="1342569" cy="120952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cs typeface="Calibri"/>
              </a:rPr>
              <a:t>Visualize the dataset</a:t>
            </a:r>
            <a:endParaRPr lang="en-US" sz="2400" b="1" dirty="0"/>
          </a:p>
        </p:txBody>
      </p:sp>
      <p:sp>
        <p:nvSpPr>
          <p:cNvPr id="6" name="Rectangle 5">
            <a:extLst>
              <a:ext uri="{FF2B5EF4-FFF2-40B4-BE49-F238E27FC236}">
                <a16:creationId xmlns:a16="http://schemas.microsoft.com/office/drawing/2014/main" id="{6ADB514F-314A-26F6-93CB-541F6D7083DB}"/>
              </a:ext>
            </a:extLst>
          </p:cNvPr>
          <p:cNvSpPr/>
          <p:nvPr/>
        </p:nvSpPr>
        <p:spPr>
          <a:xfrm>
            <a:off x="10037536" y="2751666"/>
            <a:ext cx="1233714" cy="12216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cs typeface="Calibri"/>
              </a:rPr>
              <a:t>Prepare insights</a:t>
            </a:r>
            <a:endParaRPr lang="en-US" sz="2400" b="1" dirty="0"/>
          </a:p>
        </p:txBody>
      </p:sp>
      <p:sp>
        <p:nvSpPr>
          <p:cNvPr id="7" name="TextBox 6">
            <a:extLst>
              <a:ext uri="{FF2B5EF4-FFF2-40B4-BE49-F238E27FC236}">
                <a16:creationId xmlns:a16="http://schemas.microsoft.com/office/drawing/2014/main" id="{1BED2AB3-7965-915D-7F93-43B11CFF2B76}"/>
              </a:ext>
            </a:extLst>
          </p:cNvPr>
          <p:cNvSpPr txBox="1"/>
          <p:nvPr/>
        </p:nvSpPr>
        <p:spPr>
          <a:xfrm>
            <a:off x="1700892" y="884464"/>
            <a:ext cx="800462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                                           </a:t>
            </a:r>
            <a:r>
              <a:rPr lang="en-US" sz="2400" dirty="0">
                <a:cs typeface="Calibri"/>
              </a:rPr>
              <a:t>DATA FLOW DIAGRAM</a:t>
            </a:r>
            <a:endParaRPr lang="en-US" sz="2400" dirty="0"/>
          </a:p>
        </p:txBody>
      </p:sp>
      <p:sp>
        <p:nvSpPr>
          <p:cNvPr id="8" name="Arrow: Right 7">
            <a:extLst>
              <a:ext uri="{FF2B5EF4-FFF2-40B4-BE49-F238E27FC236}">
                <a16:creationId xmlns:a16="http://schemas.microsoft.com/office/drawing/2014/main" id="{005D0AAD-3EA0-DB15-8FF7-1A37E07D9E32}"/>
              </a:ext>
            </a:extLst>
          </p:cNvPr>
          <p:cNvSpPr/>
          <p:nvPr/>
        </p:nvSpPr>
        <p:spPr>
          <a:xfrm>
            <a:off x="2264833" y="3188606"/>
            <a:ext cx="979714" cy="4838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CC660DA2-05C9-4950-8B14-1B47DCF0DA32}"/>
              </a:ext>
            </a:extLst>
          </p:cNvPr>
          <p:cNvSpPr/>
          <p:nvPr/>
        </p:nvSpPr>
        <p:spPr>
          <a:xfrm>
            <a:off x="4500940" y="3191630"/>
            <a:ext cx="979714" cy="4838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ED1FF5E-1D52-834C-0F91-3C4E68157E4D}"/>
              </a:ext>
            </a:extLst>
          </p:cNvPr>
          <p:cNvSpPr/>
          <p:nvPr/>
        </p:nvSpPr>
        <p:spPr>
          <a:xfrm>
            <a:off x="6679595" y="3193143"/>
            <a:ext cx="979714" cy="4838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D5CFF8F8-5E60-A4C2-A49E-99750F4122AF}"/>
              </a:ext>
            </a:extLst>
          </p:cNvPr>
          <p:cNvSpPr/>
          <p:nvPr/>
        </p:nvSpPr>
        <p:spPr>
          <a:xfrm>
            <a:off x="9057822" y="3114524"/>
            <a:ext cx="979714" cy="48380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0653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1" name="Rectangle 122">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24">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3" name="Group 126">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28" name="Oval 127">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Oval 131">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4" name="Rectangle 134">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5" name="Group 136">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138" name="Straight Connector 137">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56" name="Rectangle 142">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7" name="Group 144">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46" name="Straight Connector 145">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B2BAB075-005B-8D49-6DEC-B5CF874C6A9B}"/>
              </a:ext>
            </a:extLst>
          </p:cNvPr>
          <p:cNvSpPr>
            <a:spLocks noGrp="1"/>
          </p:cNvSpPr>
          <p:nvPr>
            <p:ph type="title"/>
          </p:nvPr>
        </p:nvSpPr>
        <p:spPr>
          <a:xfrm>
            <a:off x="2618173" y="630936"/>
            <a:ext cx="7315200" cy="2702018"/>
          </a:xfrm>
          <a:noFill/>
        </p:spPr>
        <p:txBody>
          <a:bodyPr vert="horz" lIns="91440" tIns="45720" rIns="91440" bIns="45720" rtlCol="0" anchor="b">
            <a:normAutofit/>
          </a:bodyPr>
          <a:lstStyle/>
          <a:p>
            <a:pPr algn="ctr"/>
            <a:r>
              <a:rPr lang="en-US" sz="4800" kern="1200">
                <a:solidFill>
                  <a:schemeClr val="bg1"/>
                </a:solidFill>
                <a:latin typeface="+mj-lt"/>
                <a:ea typeface="+mj-ea"/>
                <a:cs typeface="+mj-cs"/>
              </a:rPr>
              <a:t>LITERATURE SURVEY</a:t>
            </a:r>
          </a:p>
        </p:txBody>
      </p:sp>
      <p:graphicFrame>
        <p:nvGraphicFramePr>
          <p:cNvPr id="4" name="Table 4">
            <a:extLst>
              <a:ext uri="{FF2B5EF4-FFF2-40B4-BE49-F238E27FC236}">
                <a16:creationId xmlns:a16="http://schemas.microsoft.com/office/drawing/2014/main" id="{F5EAFAFD-7A5C-8243-7542-ADF5DAB31432}"/>
              </a:ext>
            </a:extLst>
          </p:cNvPr>
          <p:cNvGraphicFramePr>
            <a:graphicFrameLocks noGrp="1"/>
          </p:cNvGraphicFramePr>
          <p:nvPr>
            <p:extLst>
              <p:ext uri="{D42A27DB-BD31-4B8C-83A1-F6EECF244321}">
                <p14:modId xmlns:p14="http://schemas.microsoft.com/office/powerpoint/2010/main" val="2286958168"/>
              </p:ext>
            </p:extLst>
          </p:nvPr>
        </p:nvGraphicFramePr>
        <p:xfrm>
          <a:off x="1534510" y="29548"/>
          <a:ext cx="9187600" cy="6013846"/>
        </p:xfrm>
        <a:graphic>
          <a:graphicData uri="http://schemas.openxmlformats.org/drawingml/2006/table">
            <a:tbl>
              <a:tblPr firstRow="1" bandRow="1">
                <a:tableStyleId>{5C22544A-7EE6-4342-B048-85BDC9FD1C3A}</a:tableStyleId>
              </a:tblPr>
              <a:tblGrid>
                <a:gridCol w="889038">
                  <a:extLst>
                    <a:ext uri="{9D8B030D-6E8A-4147-A177-3AD203B41FA5}">
                      <a16:colId xmlns:a16="http://schemas.microsoft.com/office/drawing/2014/main" val="1807982532"/>
                    </a:ext>
                  </a:extLst>
                </a:gridCol>
                <a:gridCol w="2547933">
                  <a:extLst>
                    <a:ext uri="{9D8B030D-6E8A-4147-A177-3AD203B41FA5}">
                      <a16:colId xmlns:a16="http://schemas.microsoft.com/office/drawing/2014/main" val="4099905120"/>
                    </a:ext>
                  </a:extLst>
                </a:gridCol>
                <a:gridCol w="1191216">
                  <a:extLst>
                    <a:ext uri="{9D8B030D-6E8A-4147-A177-3AD203B41FA5}">
                      <a16:colId xmlns:a16="http://schemas.microsoft.com/office/drawing/2014/main" val="137913534"/>
                    </a:ext>
                  </a:extLst>
                </a:gridCol>
                <a:gridCol w="1898107">
                  <a:extLst>
                    <a:ext uri="{9D8B030D-6E8A-4147-A177-3AD203B41FA5}">
                      <a16:colId xmlns:a16="http://schemas.microsoft.com/office/drawing/2014/main" val="185059784"/>
                    </a:ext>
                  </a:extLst>
                </a:gridCol>
                <a:gridCol w="2661306">
                  <a:extLst>
                    <a:ext uri="{9D8B030D-6E8A-4147-A177-3AD203B41FA5}">
                      <a16:colId xmlns:a16="http://schemas.microsoft.com/office/drawing/2014/main" val="1423401328"/>
                    </a:ext>
                  </a:extLst>
                </a:gridCol>
              </a:tblGrid>
              <a:tr h="1277044">
                <a:tc>
                  <a:txBody>
                    <a:bodyPr/>
                    <a:lstStyle/>
                    <a:p>
                      <a:r>
                        <a:rPr lang="en-US" sz="1500" b="1" cap="all" spc="60" dirty="0">
                          <a:solidFill>
                            <a:schemeClr val="tx1"/>
                          </a:solidFill>
                        </a:rPr>
                        <a:t>S.NO</a:t>
                      </a:r>
                    </a:p>
                  </a:txBody>
                  <a:tcPr marL="166105" marR="166105" marT="166105" marB="166105"/>
                </a:tc>
                <a:tc>
                  <a:txBody>
                    <a:bodyPr/>
                    <a:lstStyle/>
                    <a:p>
                      <a:r>
                        <a:rPr lang="en-US" sz="1500" b="1" cap="all" spc="60" dirty="0">
                          <a:solidFill>
                            <a:schemeClr val="tx1"/>
                          </a:solidFill>
                        </a:rPr>
                        <a:t>AUTHOR</a:t>
                      </a:r>
                    </a:p>
                  </a:txBody>
                  <a:tcPr marL="166105" marR="166105" marT="166105" marB="166105"/>
                </a:tc>
                <a:tc>
                  <a:txBody>
                    <a:bodyPr/>
                    <a:lstStyle/>
                    <a:p>
                      <a:r>
                        <a:rPr lang="en-US" sz="1500" b="1" cap="all" spc="60" dirty="0">
                          <a:solidFill>
                            <a:schemeClr val="tx1"/>
                          </a:solidFill>
                        </a:rPr>
                        <a:t>YEAR OF PUBLISH</a:t>
                      </a:r>
                    </a:p>
                  </a:txBody>
                  <a:tcPr marL="166105" marR="166105" marT="166105" marB="166105"/>
                </a:tc>
                <a:tc>
                  <a:txBody>
                    <a:bodyPr/>
                    <a:lstStyle/>
                    <a:p>
                      <a:r>
                        <a:rPr lang="en-US" sz="1500" b="1" cap="all" spc="60" dirty="0">
                          <a:solidFill>
                            <a:schemeClr val="tx1"/>
                          </a:solidFill>
                        </a:rPr>
                        <a:t>JOURNAL</a:t>
                      </a:r>
                    </a:p>
                  </a:txBody>
                  <a:tcPr marL="166105" marR="166105" marT="166105" marB="166105"/>
                </a:tc>
                <a:tc>
                  <a:txBody>
                    <a:bodyPr/>
                    <a:lstStyle/>
                    <a:p>
                      <a:r>
                        <a:rPr lang="en-US" sz="1500" b="1" cap="all" spc="60" dirty="0">
                          <a:solidFill>
                            <a:schemeClr val="tx1"/>
                          </a:solidFill>
                        </a:rPr>
                        <a:t>REMARKS</a:t>
                      </a:r>
                    </a:p>
                  </a:txBody>
                  <a:tcPr marL="166105" marR="166105" marT="166105" marB="166105"/>
                </a:tc>
                <a:extLst>
                  <a:ext uri="{0D108BD9-81ED-4DB2-BD59-A6C34878D82A}">
                    <a16:rowId xmlns:a16="http://schemas.microsoft.com/office/drawing/2014/main" val="1747559300"/>
                  </a:ext>
                </a:extLst>
              </a:tr>
              <a:tr h="2368401">
                <a:tc>
                  <a:txBody>
                    <a:bodyPr/>
                    <a:lstStyle/>
                    <a:p>
                      <a:r>
                        <a:rPr lang="en-US" sz="2000" cap="none" spc="0" dirty="0">
                          <a:solidFill>
                            <a:schemeClr val="tx1"/>
                          </a:solidFill>
                        </a:rPr>
                        <a:t>1</a:t>
                      </a:r>
                    </a:p>
                  </a:txBody>
                  <a:tcPr marL="203016" marR="203016" marT="101507" marB="110735"/>
                </a:tc>
                <a:tc>
                  <a:txBody>
                    <a:bodyPr/>
                    <a:lstStyle/>
                    <a:p>
                      <a:pPr lvl="0">
                        <a:buNone/>
                      </a:pPr>
                      <a:r>
                        <a:rPr lang="en-US" sz="2000" b="0" u="none" strike="noStrike" cap="none" spc="0" baseline="0" noProof="0">
                          <a:solidFill>
                            <a:schemeClr val="tx1"/>
                          </a:solidFill>
                        </a:rPr>
                        <a:t>"Sales Analysis and Performance Evaluation in Retail: A Case Study of Walmart"</a:t>
                      </a:r>
                      <a:endParaRPr lang="en-US" sz="2000" cap="none" spc="0">
                        <a:solidFill>
                          <a:schemeClr val="tx1"/>
                        </a:solidFill>
                      </a:endParaRPr>
                    </a:p>
                  </a:txBody>
                  <a:tcPr marL="203016" marR="203016" marT="101507" marB="110735"/>
                </a:tc>
                <a:tc>
                  <a:txBody>
                    <a:bodyPr/>
                    <a:lstStyle/>
                    <a:p>
                      <a:r>
                        <a:rPr lang="en-US" sz="2000" cap="none" spc="0" dirty="0">
                          <a:solidFill>
                            <a:schemeClr val="tx1"/>
                          </a:solidFill>
                        </a:rPr>
                        <a:t>2018</a:t>
                      </a:r>
                    </a:p>
                  </a:txBody>
                  <a:tcPr marL="203016" marR="203016" marT="101507" marB="110735"/>
                </a:tc>
                <a:tc>
                  <a:txBody>
                    <a:bodyPr/>
                    <a:lstStyle/>
                    <a:p>
                      <a:pPr lvl="0">
                        <a:buNone/>
                      </a:pPr>
                      <a:r>
                        <a:rPr lang="en-US" sz="2000" b="0" u="none" strike="noStrike" cap="none" spc="0" baseline="0" noProof="0">
                          <a:solidFill>
                            <a:srgbClr val="000000"/>
                          </a:solidFill>
                        </a:rPr>
                        <a:t>Journal of Retail Analytics</a:t>
                      </a:r>
                      <a:endParaRPr lang="en-US" sz="2200"/>
                    </a:p>
                  </a:txBody>
                  <a:tcPr marL="203016" marR="203016" marT="101507" marB="110735"/>
                </a:tc>
                <a:tc>
                  <a:txBody>
                    <a:bodyPr/>
                    <a:lstStyle/>
                    <a:p>
                      <a:pPr lvl="0">
                        <a:buNone/>
                      </a:pPr>
                      <a:r>
                        <a:rPr lang="en-US" sz="2000" b="0" u="none" strike="noStrike" cap="none" spc="0" baseline="0" noProof="0">
                          <a:solidFill>
                            <a:srgbClr val="000000"/>
                          </a:solidFill>
                        </a:rPr>
                        <a:t>study explores the sales analysis practices at Walmart and their impact on performance evaluation</a:t>
                      </a:r>
                      <a:endParaRPr lang="en-US" sz="2200"/>
                    </a:p>
                  </a:txBody>
                  <a:tcPr marL="203016" marR="203016" marT="101507" marB="110735"/>
                </a:tc>
                <a:extLst>
                  <a:ext uri="{0D108BD9-81ED-4DB2-BD59-A6C34878D82A}">
                    <a16:rowId xmlns:a16="http://schemas.microsoft.com/office/drawing/2014/main" val="3236435221"/>
                  </a:ext>
                </a:extLst>
              </a:tr>
              <a:tr h="2368401">
                <a:tc>
                  <a:txBody>
                    <a:bodyPr/>
                    <a:lstStyle/>
                    <a:p>
                      <a:r>
                        <a:rPr lang="en-US" sz="2000" cap="none" spc="0" dirty="0">
                          <a:solidFill>
                            <a:schemeClr val="tx1"/>
                          </a:solidFill>
                        </a:rPr>
                        <a:t>2</a:t>
                      </a:r>
                    </a:p>
                  </a:txBody>
                  <a:tcPr marL="203016" marR="203016" marT="101507" marB="110735"/>
                </a:tc>
                <a:tc>
                  <a:txBody>
                    <a:bodyPr/>
                    <a:lstStyle/>
                    <a:p>
                      <a:pPr lvl="0">
                        <a:buNone/>
                      </a:pPr>
                      <a:r>
                        <a:rPr lang="en-US" sz="2000" b="0" u="none" strike="noStrike" cap="none" spc="0" baseline="0" noProof="0">
                          <a:solidFill>
                            <a:srgbClr val="000000"/>
                          </a:solidFill>
                        </a:rPr>
                        <a:t>"Data Analytics for Sales Optimization in Retail: A Study of Walmart's Data-driven Approach"</a:t>
                      </a:r>
                      <a:endParaRPr lang="en-US" sz="2200"/>
                    </a:p>
                  </a:txBody>
                  <a:tcPr marL="203016" marR="203016" marT="101507" marB="110735"/>
                </a:tc>
                <a:tc>
                  <a:txBody>
                    <a:bodyPr/>
                    <a:lstStyle/>
                    <a:p>
                      <a:r>
                        <a:rPr lang="en-US" sz="2000" cap="none" spc="0" dirty="0">
                          <a:solidFill>
                            <a:schemeClr val="tx1"/>
                          </a:solidFill>
                        </a:rPr>
                        <a:t>2019</a:t>
                      </a:r>
                    </a:p>
                  </a:txBody>
                  <a:tcPr marL="203016" marR="203016" marT="101507" marB="110735"/>
                </a:tc>
                <a:tc>
                  <a:txBody>
                    <a:bodyPr/>
                    <a:lstStyle/>
                    <a:p>
                      <a:pPr lvl="0">
                        <a:buNone/>
                      </a:pPr>
                      <a:r>
                        <a:rPr lang="en-US" sz="2000" b="0" u="none" strike="noStrike" cap="none" spc="0" baseline="0" noProof="0">
                          <a:solidFill>
                            <a:srgbClr val="000000"/>
                          </a:solidFill>
                        </a:rPr>
                        <a:t>International Conference on Data Analytics and Business Intelligence</a:t>
                      </a:r>
                      <a:endParaRPr lang="en-US" sz="2200"/>
                    </a:p>
                  </a:txBody>
                  <a:tcPr marL="203016" marR="203016" marT="101507" marB="110735"/>
                </a:tc>
                <a:tc>
                  <a:txBody>
                    <a:bodyPr/>
                    <a:lstStyle/>
                    <a:p>
                      <a:pPr lvl="0">
                        <a:buNone/>
                      </a:pPr>
                      <a:r>
                        <a:rPr lang="en-US" sz="2000" b="0" i="0" u="none" strike="noStrike" cap="none" spc="0" baseline="0" noProof="0">
                          <a:solidFill>
                            <a:srgbClr val="000000"/>
                          </a:solidFill>
                          <a:latin typeface="Calibri"/>
                        </a:rPr>
                        <a:t>This research paper explores how Walmart utilizes data analytics techniques for sales optimization.</a:t>
                      </a:r>
                      <a:endParaRPr lang="en-US" sz="1700"/>
                    </a:p>
                  </a:txBody>
                  <a:tcPr marL="203016" marR="203016" marT="101507" marB="110735"/>
                </a:tc>
                <a:extLst>
                  <a:ext uri="{0D108BD9-81ED-4DB2-BD59-A6C34878D82A}">
                    <a16:rowId xmlns:a16="http://schemas.microsoft.com/office/drawing/2014/main" val="3227182788"/>
                  </a:ext>
                </a:extLst>
              </a:tr>
            </a:tbl>
          </a:graphicData>
        </a:graphic>
      </p:graphicFrame>
    </p:spTree>
    <p:extLst>
      <p:ext uri="{BB962C8B-B14F-4D97-AF65-F5344CB8AC3E}">
        <p14:creationId xmlns:p14="http://schemas.microsoft.com/office/powerpoint/2010/main" val="1805402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4">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2F1D4E-7522-92CB-A0A0-47B3D95A7E05}"/>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a:t>LIFE CYCLE OF DATA ANALYTICS</a:t>
            </a:r>
          </a:p>
        </p:txBody>
      </p:sp>
      <p:sp>
        <p:nvSpPr>
          <p:cNvPr id="27"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Chart, pie chart&#10;&#10;Description automatically generated">
            <a:extLst>
              <a:ext uri="{FF2B5EF4-FFF2-40B4-BE49-F238E27FC236}">
                <a16:creationId xmlns:a16="http://schemas.microsoft.com/office/drawing/2014/main" id="{589B59B3-6B20-B1FF-0E23-CFDD69EA6AAC}"/>
              </a:ext>
            </a:extLst>
          </p:cNvPr>
          <p:cNvPicPr>
            <a:picLocks noChangeAspect="1"/>
          </p:cNvPicPr>
          <p:nvPr/>
        </p:nvPicPr>
        <p:blipFill rotWithShape="1">
          <a:blip r:embed="rId2"/>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36777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4" descr="A picture containing graphical user interface&#10;&#10;Description automatically generated">
            <a:extLst>
              <a:ext uri="{FF2B5EF4-FFF2-40B4-BE49-F238E27FC236}">
                <a16:creationId xmlns:a16="http://schemas.microsoft.com/office/drawing/2014/main" id="{50D6A1D2-FC62-F6BA-42DA-A2CE8292DF48}"/>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8C3A4C01-5A23-F343-B71E-5675BBDF9BF2}"/>
              </a:ext>
            </a:extLst>
          </p:cNvPr>
          <p:cNvSpPr>
            <a:spLocks noGrp="1"/>
          </p:cNvSpPr>
          <p:nvPr>
            <p:ph type="title"/>
          </p:nvPr>
        </p:nvSpPr>
        <p:spPr>
          <a:xfrm>
            <a:off x="838200" y="365125"/>
            <a:ext cx="10515600" cy="1325563"/>
          </a:xfrm>
        </p:spPr>
        <p:txBody>
          <a:bodyPr>
            <a:normAutofit/>
          </a:bodyPr>
          <a:lstStyle/>
          <a:p>
            <a:r>
              <a:rPr lang="en-US" dirty="0">
                <a:solidFill>
                  <a:srgbClr val="FFFFFF"/>
                </a:solidFill>
                <a:cs typeface="Calibri Light"/>
              </a:rPr>
              <a:t>MODULE SPLITUP</a:t>
            </a:r>
            <a:endParaRPr lang="en-US" dirty="0">
              <a:solidFill>
                <a:srgbClr val="FFFFFF"/>
              </a:solidFill>
            </a:endParaRPr>
          </a:p>
        </p:txBody>
      </p:sp>
      <p:sp>
        <p:nvSpPr>
          <p:cNvPr id="8" name="TextBox 7">
            <a:extLst>
              <a:ext uri="{FF2B5EF4-FFF2-40B4-BE49-F238E27FC236}">
                <a16:creationId xmlns:a16="http://schemas.microsoft.com/office/drawing/2014/main" id="{3782B6B9-9C97-BBE2-5831-059B29775599}"/>
              </a:ext>
            </a:extLst>
          </p:cNvPr>
          <p:cNvSpPr txBox="1"/>
          <p:nvPr/>
        </p:nvSpPr>
        <p:spPr>
          <a:xfrm>
            <a:off x="3222287" y="294869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9" name="Rectangle 8">
            <a:extLst>
              <a:ext uri="{FF2B5EF4-FFF2-40B4-BE49-F238E27FC236}">
                <a16:creationId xmlns:a16="http://schemas.microsoft.com/office/drawing/2014/main" id="{9B42BDB8-DFED-C5C4-172B-1843CF4DBA68}"/>
              </a:ext>
            </a:extLst>
          </p:cNvPr>
          <p:cNvSpPr/>
          <p:nvPr/>
        </p:nvSpPr>
        <p:spPr>
          <a:xfrm>
            <a:off x="8540878" y="1607091"/>
            <a:ext cx="2587921" cy="2199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Data visualization</a:t>
            </a:r>
            <a:endParaRPr lang="en-US" sz="2400" b="1" dirty="0">
              <a:solidFill>
                <a:schemeClr val="bg1">
                  <a:lumMod val="95000"/>
                  <a:lumOff val="5000"/>
                </a:schemeClr>
              </a:solidFill>
            </a:endParaRPr>
          </a:p>
        </p:txBody>
      </p:sp>
      <p:sp>
        <p:nvSpPr>
          <p:cNvPr id="10" name="Rectangle 9">
            <a:extLst>
              <a:ext uri="{FF2B5EF4-FFF2-40B4-BE49-F238E27FC236}">
                <a16:creationId xmlns:a16="http://schemas.microsoft.com/office/drawing/2014/main" id="{CE9B94A4-35FB-A269-7789-01749B5FB69A}"/>
              </a:ext>
            </a:extLst>
          </p:cNvPr>
          <p:cNvSpPr/>
          <p:nvPr/>
        </p:nvSpPr>
        <p:spPr>
          <a:xfrm>
            <a:off x="1682648" y="1610380"/>
            <a:ext cx="2501658" cy="2199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Data Collection and Processing</a:t>
            </a:r>
            <a:endParaRPr lang="en-US" sz="2400" b="1" dirty="0">
              <a:solidFill>
                <a:schemeClr val="bg1">
                  <a:lumMod val="95000"/>
                  <a:lumOff val="5000"/>
                </a:schemeClr>
              </a:solidFill>
            </a:endParaRPr>
          </a:p>
        </p:txBody>
      </p:sp>
      <p:sp>
        <p:nvSpPr>
          <p:cNvPr id="11" name="Rectangle 10">
            <a:extLst>
              <a:ext uri="{FF2B5EF4-FFF2-40B4-BE49-F238E27FC236}">
                <a16:creationId xmlns:a16="http://schemas.microsoft.com/office/drawing/2014/main" id="{123F6C17-CE0B-47D3-0715-FD3B67A580A5}"/>
              </a:ext>
            </a:extLst>
          </p:cNvPr>
          <p:cNvSpPr/>
          <p:nvPr/>
        </p:nvSpPr>
        <p:spPr>
          <a:xfrm>
            <a:off x="4857712" y="4055410"/>
            <a:ext cx="3091130" cy="2055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95000"/>
                    <a:lumOff val="5000"/>
                  </a:schemeClr>
                </a:solidFill>
                <a:cs typeface="Calibri"/>
              </a:rPr>
              <a:t>Machine Learning </a:t>
            </a:r>
            <a:endParaRPr lang="en-US" sz="2400" b="1" dirty="0">
              <a:solidFill>
                <a:schemeClr val="bg1">
                  <a:lumMod val="95000"/>
                  <a:lumOff val="5000"/>
                </a:schemeClr>
              </a:solidFill>
            </a:endParaRPr>
          </a:p>
        </p:txBody>
      </p:sp>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DAB3EAB7-71CA-14C3-DBFC-FFFF0A667FD3}"/>
                  </a:ext>
                </a:extLst>
              </p14:cNvPr>
              <p14:cNvContentPartPr/>
              <p14:nvPr/>
            </p14:nvContentPartPr>
            <p14:xfrm>
              <a:off x="7769970" y="2435969"/>
              <a:ext cx="30398" cy="30398"/>
            </p14:xfrm>
          </p:contentPart>
        </mc:Choice>
        <mc:Fallback xmlns="">
          <p:pic>
            <p:nvPicPr>
              <p:cNvPr id="14" name="Ink 13">
                <a:extLst>
                  <a:ext uri="{FF2B5EF4-FFF2-40B4-BE49-F238E27FC236}">
                    <a16:creationId xmlns:a16="http://schemas.microsoft.com/office/drawing/2014/main" id="{DAB3EAB7-71CA-14C3-DBFC-FFFF0A667FD3}"/>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5" name="Ink 14">
                <a:extLst>
                  <a:ext uri="{FF2B5EF4-FFF2-40B4-BE49-F238E27FC236}">
                    <a16:creationId xmlns:a16="http://schemas.microsoft.com/office/drawing/2014/main" id="{8BF42236-F118-E100-D04D-A4E21CCA2059}"/>
                  </a:ext>
                </a:extLst>
              </p14:cNvPr>
              <p14:cNvContentPartPr/>
              <p14:nvPr/>
            </p14:nvContentPartPr>
            <p14:xfrm>
              <a:off x="7769970" y="2435969"/>
              <a:ext cx="30398" cy="30398"/>
            </p14:xfrm>
          </p:contentPart>
        </mc:Choice>
        <mc:Fallback xmlns="">
          <p:pic>
            <p:nvPicPr>
              <p:cNvPr id="15" name="Ink 14">
                <a:extLst>
                  <a:ext uri="{FF2B5EF4-FFF2-40B4-BE49-F238E27FC236}">
                    <a16:creationId xmlns:a16="http://schemas.microsoft.com/office/drawing/2014/main" id="{8BF42236-F118-E100-D04D-A4E21CCA2059}"/>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6" name="Ink 15">
                <a:extLst>
                  <a:ext uri="{FF2B5EF4-FFF2-40B4-BE49-F238E27FC236}">
                    <a16:creationId xmlns:a16="http://schemas.microsoft.com/office/drawing/2014/main" id="{906E2D17-62B1-AC52-C4AD-1BBE2F66FE58}"/>
                  </a:ext>
                </a:extLst>
              </p14:cNvPr>
              <p14:cNvContentPartPr/>
              <p14:nvPr/>
            </p14:nvContentPartPr>
            <p14:xfrm>
              <a:off x="7769970" y="2435969"/>
              <a:ext cx="30398" cy="30398"/>
            </p14:xfrm>
          </p:contentPart>
        </mc:Choice>
        <mc:Fallback xmlns="">
          <p:pic>
            <p:nvPicPr>
              <p:cNvPr id="16" name="Ink 15">
                <a:extLst>
                  <a:ext uri="{FF2B5EF4-FFF2-40B4-BE49-F238E27FC236}">
                    <a16:creationId xmlns:a16="http://schemas.microsoft.com/office/drawing/2014/main" id="{906E2D17-62B1-AC52-C4AD-1BBE2F66FE58}"/>
                  </a:ext>
                </a:extLst>
              </p:cNvPr>
              <p:cNvPicPr/>
              <p:nvPr/>
            </p:nvPicPr>
            <p:blipFill>
              <a:blip r:embed="rId4"/>
              <a:stretch>
                <a:fillRect/>
              </a:stretch>
            </p:blipFill>
            <p:spPr>
              <a:xfrm>
                <a:off x="6250070" y="916069"/>
                <a:ext cx="3039800" cy="3039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7" name="Ink 16">
                <a:extLst>
                  <a:ext uri="{FF2B5EF4-FFF2-40B4-BE49-F238E27FC236}">
                    <a16:creationId xmlns:a16="http://schemas.microsoft.com/office/drawing/2014/main" id="{6450AC9B-42AF-27E9-FF1F-8A5981876664}"/>
                  </a:ext>
                </a:extLst>
              </p14:cNvPr>
              <p14:cNvContentPartPr/>
              <p14:nvPr/>
            </p14:nvContentPartPr>
            <p14:xfrm>
              <a:off x="7769970" y="2435969"/>
              <a:ext cx="30398" cy="30398"/>
            </p14:xfrm>
          </p:contentPart>
        </mc:Choice>
        <mc:Fallback xmlns="">
          <p:pic>
            <p:nvPicPr>
              <p:cNvPr id="17" name="Ink 16">
                <a:extLst>
                  <a:ext uri="{FF2B5EF4-FFF2-40B4-BE49-F238E27FC236}">
                    <a16:creationId xmlns:a16="http://schemas.microsoft.com/office/drawing/2014/main" id="{6450AC9B-42AF-27E9-FF1F-8A5981876664}"/>
                  </a:ext>
                </a:extLst>
              </p:cNvPr>
              <p:cNvPicPr/>
              <p:nvPr/>
            </p:nvPicPr>
            <p:blipFill>
              <a:blip r:embed="rId4"/>
              <a:stretch>
                <a:fillRect/>
              </a:stretch>
            </p:blipFill>
            <p:spPr>
              <a:xfrm>
                <a:off x="6250070" y="916069"/>
                <a:ext cx="3039800" cy="3039800"/>
              </a:xfrm>
              <a:prstGeom prst="rect">
                <a:avLst/>
              </a:prstGeom>
            </p:spPr>
          </p:pic>
        </mc:Fallback>
      </mc:AlternateContent>
    </p:spTree>
    <p:extLst>
      <p:ext uri="{BB962C8B-B14F-4D97-AF65-F5344CB8AC3E}">
        <p14:creationId xmlns:p14="http://schemas.microsoft.com/office/powerpoint/2010/main" val="346880563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3FAA46FA-4E0D-00BE-37A2-2849598ABFF9}"/>
              </a:ext>
            </a:extLst>
          </p:cNvPr>
          <p:cNvPicPr>
            <a:picLocks noChangeAspect="1"/>
          </p:cNvPicPr>
          <p:nvPr/>
        </p:nvPicPr>
        <p:blipFill rotWithShape="1">
          <a:blip r:embed="rId2">
            <a:alphaModFix amt="35000"/>
          </a:blip>
          <a:srcRect t="279" b="9721"/>
          <a:stretch/>
        </p:blipFill>
        <p:spPr>
          <a:xfrm>
            <a:off x="20" y="1"/>
            <a:ext cx="12191980" cy="6857999"/>
          </a:xfrm>
          <a:prstGeom prst="rect">
            <a:avLst/>
          </a:prstGeom>
        </p:spPr>
      </p:pic>
      <p:sp>
        <p:nvSpPr>
          <p:cNvPr id="2" name="Title 1">
            <a:extLst>
              <a:ext uri="{FF2B5EF4-FFF2-40B4-BE49-F238E27FC236}">
                <a16:creationId xmlns:a16="http://schemas.microsoft.com/office/drawing/2014/main" id="{A571A6BB-4ED3-6C7B-98AC-027ABE00CCCE}"/>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dirty="0">
                <a:solidFill>
                  <a:srgbClr val="FFFFFF"/>
                </a:solidFill>
                <a:cs typeface="Calibri Light"/>
              </a:rPr>
              <a:t>DATA COLLECTION &amp; CLEANING:</a:t>
            </a:r>
            <a:endParaRPr lang="en-US" dirty="0">
              <a:solidFill>
                <a:srgbClr val="FFFFFF"/>
              </a:solidFill>
            </a:endParaRPr>
          </a:p>
        </p:txBody>
      </p:sp>
      <p:sp>
        <p:nvSpPr>
          <p:cNvPr id="21" name="Content Placeholder 13">
            <a:extLst>
              <a:ext uri="{FF2B5EF4-FFF2-40B4-BE49-F238E27FC236}">
                <a16:creationId xmlns:a16="http://schemas.microsoft.com/office/drawing/2014/main" id="{2D8F3CC3-BDE3-68AF-10BB-0F62C36933BA}"/>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sz="2600">
                <a:solidFill>
                  <a:srgbClr val="FFFFFF"/>
                </a:solidFill>
                <a:cs typeface="Calibri"/>
              </a:rPr>
              <a:t>For data collection we need to specify the requirements needed for the analysis.</a:t>
            </a:r>
          </a:p>
          <a:p>
            <a:r>
              <a:rPr lang="en-US" sz="2600">
                <a:solidFill>
                  <a:srgbClr val="FFFFFF"/>
                </a:solidFill>
                <a:cs typeface="Calibri"/>
              </a:rPr>
              <a:t>Then the data can be generated.  Not all the generated data are collected it depends on data team. It can be generated through social medias, google forms etc...</a:t>
            </a:r>
          </a:p>
          <a:p>
            <a:r>
              <a:rPr lang="en-US" sz="2600">
                <a:solidFill>
                  <a:srgbClr val="FFFFFF"/>
                </a:solidFill>
                <a:cs typeface="Calibri"/>
              </a:rPr>
              <a:t>Then the required data are collected and stored in clouds as a database.</a:t>
            </a:r>
          </a:p>
          <a:p>
            <a:r>
              <a:rPr lang="en-US" sz="2600">
                <a:solidFill>
                  <a:srgbClr val="FFFFFF"/>
                </a:solidFill>
                <a:cs typeface="Calibri"/>
              </a:rPr>
              <a:t>Then the collected data are processed which is known is data cleaning.</a:t>
            </a:r>
          </a:p>
          <a:p>
            <a:r>
              <a:rPr lang="en-US" sz="2600">
                <a:solidFill>
                  <a:srgbClr val="FFFFFF"/>
                </a:solidFill>
                <a:cs typeface="Calibri"/>
              </a:rPr>
              <a:t>Where all the errors, blank spaces, duplicate data, empty spaces are removed.</a:t>
            </a:r>
          </a:p>
        </p:txBody>
      </p:sp>
    </p:spTree>
    <p:extLst>
      <p:ext uri="{BB962C8B-B14F-4D97-AF65-F5344CB8AC3E}">
        <p14:creationId xmlns:p14="http://schemas.microsoft.com/office/powerpoint/2010/main" val="96486699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TotalTime>
  <Words>917</Words>
  <Application>Microsoft Office PowerPoint</Application>
  <PresentationFormat>Widescreen</PresentationFormat>
  <Paragraphs>83</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 WALMART SALES ANALYSIS</vt:lpstr>
      <vt:lpstr>OBJECTIVE</vt:lpstr>
      <vt:lpstr>ABSTRACT</vt:lpstr>
      <vt:lpstr>INTRODUCTION</vt:lpstr>
      <vt:lpstr>PowerPoint Presentation</vt:lpstr>
      <vt:lpstr>LITERATURE SURVEY</vt:lpstr>
      <vt:lpstr>LIFE CYCLE OF DATA ANALYTICS</vt:lpstr>
      <vt:lpstr>MODULE SPLITUP</vt:lpstr>
      <vt:lpstr>DATA COLLECTION &amp; CLEANING:</vt:lpstr>
      <vt:lpstr>DATA VISUALIZATION:</vt:lpstr>
      <vt:lpstr>MACHINE LEARNING</vt:lpstr>
      <vt:lpstr>LINEAR REGRESSION</vt:lpstr>
      <vt:lpstr>Graph between  Profit and Sales</vt:lpstr>
      <vt:lpstr>Graph between Profit and Discount</vt:lpstr>
      <vt:lpstr>Graph between Sales and Discount</vt:lpstr>
      <vt:lpstr>FUTURE ENHANCE</vt:lpstr>
      <vt:lpstr>PowerPoint Presentation</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 SARATH KUMAR</dc:creator>
  <cp:lastModifiedBy>Shreenath V</cp:lastModifiedBy>
  <cp:revision>601</cp:revision>
  <dcterms:created xsi:type="dcterms:W3CDTF">2023-02-20T06:47:36Z</dcterms:created>
  <dcterms:modified xsi:type="dcterms:W3CDTF">2023-10-25T13:17:37Z</dcterms:modified>
</cp:coreProperties>
</file>

<file path=docProps/thumbnail.jpeg>
</file>